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27"/>
  </p:notesMasterIdLst>
  <p:sldIdLst>
    <p:sldId id="256" r:id="rId2"/>
    <p:sldId id="257" r:id="rId3"/>
    <p:sldId id="285" r:id="rId4"/>
    <p:sldId id="269" r:id="rId5"/>
    <p:sldId id="258" r:id="rId6"/>
    <p:sldId id="286" r:id="rId7"/>
    <p:sldId id="259" r:id="rId8"/>
    <p:sldId id="287" r:id="rId9"/>
    <p:sldId id="260" r:id="rId10"/>
    <p:sldId id="261" r:id="rId11"/>
    <p:sldId id="262" r:id="rId12"/>
    <p:sldId id="289" r:id="rId13"/>
    <p:sldId id="263" r:id="rId14"/>
    <p:sldId id="264" r:id="rId15"/>
    <p:sldId id="265" r:id="rId16"/>
    <p:sldId id="292" r:id="rId17"/>
    <p:sldId id="291" r:id="rId18"/>
    <p:sldId id="266" r:id="rId19"/>
    <p:sldId id="293" r:id="rId20"/>
    <p:sldId id="294" r:id="rId21"/>
    <p:sldId id="267" r:id="rId22"/>
    <p:sldId id="295" r:id="rId23"/>
    <p:sldId id="296" r:id="rId24"/>
    <p:sldId id="297" r:id="rId25"/>
    <p:sldId id="268" r:id="rId26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40" d="100"/>
          <a:sy n="140" d="100"/>
        </p:scale>
        <p:origin x="1288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0261740022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0261740022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g10261740022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0261740022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0261740022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" name="Google Shape;73;g10261740022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1837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0261740022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0261740022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g10261740022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026174002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026174002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g10261740022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261740022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0261740022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g10261740022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261740022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0261740022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g10261740022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31951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261740022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0261740022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g10261740022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28412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261740022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0261740022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g10261740022_0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261740022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0261740022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g10261740022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17754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0261740022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0261740022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4" name="Google Shape;94;g10261740022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8736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1026174002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1026174002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g1026174002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0261740022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0261740022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g10261740022_0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38023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25570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190664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0261740022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10261740022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f9b8c33d46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f9b8c33d46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3" name="Google Shape;303;gf9b8c33d46_0_4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1026174002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1026174002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10261740022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0155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26174002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10261740022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g10261740022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15950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26174002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26174002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g10261740022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0261740022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0261740022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g10261740022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t="1" b="16530"/>
          <a:stretch/>
        </p:blipFill>
        <p:spPr>
          <a:xfrm>
            <a:off x="6094" y="-1"/>
            <a:ext cx="9123426" cy="5715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5296958"/>
            <a:ext cx="2895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26: Normal e Gradiente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pic>
        <p:nvPicPr>
          <p:cNvPr id="69" name="Google Shape;69;p10"/>
          <p:cNvPicPr preferRelativeResize="0"/>
          <p:nvPr/>
        </p:nvPicPr>
        <p:blipFill rotWithShape="1">
          <a:blip r:embed="rId3">
            <a:alphaModFix/>
          </a:blip>
          <a:srcRect b="23555"/>
          <a:stretch/>
        </p:blipFill>
        <p:spPr>
          <a:xfrm>
            <a:off x="152399" y="1649839"/>
            <a:ext cx="8839201" cy="343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76" name="Google Shape;7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00" y="152400"/>
            <a:ext cx="7135868" cy="541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D1D8F-B711-9539-A292-2E6072A45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Vetor Normal</a:t>
            </a:r>
          </a:p>
        </p:txBody>
      </p:sp>
      <p:sp>
        <p:nvSpPr>
          <p:cNvPr id="75" name="Google Shape;75;p1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5259A7D-35E5-6FB1-3B99-38198FCE7AA3}"/>
              </a:ext>
            </a:extLst>
          </p:cNvPr>
          <p:cNvGrpSpPr/>
          <p:nvPr/>
        </p:nvGrpSpPr>
        <p:grpSpPr>
          <a:xfrm>
            <a:off x="622990" y="974344"/>
            <a:ext cx="2953035" cy="2947990"/>
            <a:chOff x="622990" y="974344"/>
            <a:chExt cx="2953035" cy="294799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DF7E840-84BB-0F51-8D57-F9AED8A2CE3E}"/>
                </a:ext>
              </a:extLst>
            </p:cNvPr>
            <p:cNvSpPr/>
            <p:nvPr/>
          </p:nvSpPr>
          <p:spPr>
            <a:xfrm>
              <a:off x="622990" y="2072992"/>
              <a:ext cx="2947990" cy="79280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Chord 4">
              <a:extLst>
                <a:ext uri="{FF2B5EF4-FFF2-40B4-BE49-F238E27FC236}">
                  <a16:creationId xmlns:a16="http://schemas.microsoft.com/office/drawing/2014/main" id="{71916B99-97DD-53D7-524F-C7E385AFBD2B}"/>
                </a:ext>
              </a:extLst>
            </p:cNvPr>
            <p:cNvSpPr/>
            <p:nvPr/>
          </p:nvSpPr>
          <p:spPr>
            <a:xfrm>
              <a:off x="622990" y="974344"/>
              <a:ext cx="2947990" cy="2947990"/>
            </a:xfrm>
            <a:prstGeom prst="chord">
              <a:avLst>
                <a:gd name="adj1" fmla="val 10794979"/>
                <a:gd name="adj2" fmla="val 68618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Chord 6">
              <a:extLst>
                <a:ext uri="{FF2B5EF4-FFF2-40B4-BE49-F238E27FC236}">
                  <a16:creationId xmlns:a16="http://schemas.microsoft.com/office/drawing/2014/main" id="{775841F9-2774-41B4-FE13-D47819F68229}"/>
                </a:ext>
              </a:extLst>
            </p:cNvPr>
            <p:cNvSpPr/>
            <p:nvPr/>
          </p:nvSpPr>
          <p:spPr>
            <a:xfrm flipV="1">
              <a:off x="628035" y="2068422"/>
              <a:ext cx="2947990" cy="792808"/>
            </a:xfrm>
            <a:prstGeom prst="chord">
              <a:avLst>
                <a:gd name="adj1" fmla="val 10794979"/>
                <a:gd name="adj2" fmla="val 68618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C52E9A6-0F83-91EA-8F22-7D62ED153BDD}"/>
                </a:ext>
              </a:extLst>
            </p:cNvPr>
            <p:cNvSpPr/>
            <p:nvPr/>
          </p:nvSpPr>
          <p:spPr>
            <a:xfrm>
              <a:off x="639480" y="2171700"/>
              <a:ext cx="2917241" cy="571500"/>
            </a:xfrm>
            <a:prstGeom prst="ellipse">
              <a:avLst/>
            </a:prstGeom>
            <a:solidFill>
              <a:schemeClr val="bg1"/>
            </a:solidFill>
            <a:ln w="1270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" name="Arc 8">
            <a:extLst>
              <a:ext uri="{FF2B5EF4-FFF2-40B4-BE49-F238E27FC236}">
                <a16:creationId xmlns:a16="http://schemas.microsoft.com/office/drawing/2014/main" id="{D71D8990-E6C5-F7C2-E814-5DDE927C268B}"/>
              </a:ext>
            </a:extLst>
          </p:cNvPr>
          <p:cNvSpPr/>
          <p:nvPr/>
        </p:nvSpPr>
        <p:spPr>
          <a:xfrm>
            <a:off x="1437579" y="1063108"/>
            <a:ext cx="756346" cy="2424011"/>
          </a:xfrm>
          <a:prstGeom prst="arc">
            <a:avLst>
              <a:gd name="adj1" fmla="val 16844324"/>
              <a:gd name="adj2" fmla="val 38556"/>
            </a:avLst>
          </a:prstGeom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E0E9BF86-6945-05B0-19AF-AF2A1BBC164A}"/>
              </a:ext>
            </a:extLst>
          </p:cNvPr>
          <p:cNvSpPr/>
          <p:nvPr/>
        </p:nvSpPr>
        <p:spPr>
          <a:xfrm rot="16200000">
            <a:off x="1858153" y="1225177"/>
            <a:ext cx="585582" cy="1562123"/>
          </a:xfrm>
          <a:prstGeom prst="arc">
            <a:avLst>
              <a:gd name="adj1" fmla="val 16987617"/>
              <a:gd name="adj2" fmla="val 4405505"/>
            </a:avLst>
          </a:prstGeom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0F9AE25-8472-C2A6-2EFE-5F2101CBC61A}"/>
              </a:ext>
            </a:extLst>
          </p:cNvPr>
          <p:cNvGrpSpPr/>
          <p:nvPr/>
        </p:nvGrpSpPr>
        <p:grpSpPr>
          <a:xfrm>
            <a:off x="2127778" y="1322964"/>
            <a:ext cx="850179" cy="552278"/>
            <a:chOff x="2127778" y="1322964"/>
            <a:chExt cx="850179" cy="5522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35415B1-129D-E535-EDBC-D481C4B469CB}"/>
                    </a:ext>
                  </a:extLst>
                </p:cNvPr>
                <p:cNvSpPr txBox="1"/>
                <p:nvPr/>
              </p:nvSpPr>
              <p:spPr>
                <a:xfrm>
                  <a:off x="2127778" y="1322964"/>
                  <a:ext cx="850179" cy="55227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35415B1-129D-E535-EDBC-D481C4B469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7778" y="1322964"/>
                  <a:ext cx="850179" cy="55227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8BF35A1-5A00-2CC2-1DDA-B2A17083C241}"/>
                </a:ext>
              </a:extLst>
            </p:cNvPr>
            <p:cNvCxnSpPr>
              <a:cxnSpLocks/>
            </p:cNvCxnSpPr>
            <p:nvPr/>
          </p:nvCxnSpPr>
          <p:spPr>
            <a:xfrm>
              <a:off x="2153056" y="1714205"/>
              <a:ext cx="585120" cy="0"/>
            </a:xfrm>
            <a:prstGeom prst="line">
              <a:avLst/>
            </a:prstGeom>
            <a:ln w="9525">
              <a:solidFill>
                <a:schemeClr val="accent2">
                  <a:lumMod val="50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2D20EAF-B1AD-8277-F853-08AA9D2C19EB}"/>
              </a:ext>
            </a:extLst>
          </p:cNvPr>
          <p:cNvGrpSpPr/>
          <p:nvPr/>
        </p:nvGrpSpPr>
        <p:grpSpPr>
          <a:xfrm>
            <a:off x="2082817" y="1723602"/>
            <a:ext cx="850179" cy="916010"/>
            <a:chOff x="2082817" y="1723602"/>
            <a:chExt cx="850179" cy="9160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DC87248-F235-A746-A4EE-1C07005D1A4D}"/>
                    </a:ext>
                  </a:extLst>
                </p:cNvPr>
                <p:cNvSpPr txBox="1"/>
                <p:nvPr/>
              </p:nvSpPr>
              <p:spPr>
                <a:xfrm>
                  <a:off x="2082817" y="2049460"/>
                  <a:ext cx="850179" cy="59015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0DC87248-F235-A746-A4EE-1C07005D1A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2817" y="2049460"/>
                  <a:ext cx="850179" cy="59015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F9E199F-E968-1C9E-8FB4-65C228569AAB}"/>
                </a:ext>
              </a:extLst>
            </p:cNvPr>
            <p:cNvCxnSpPr>
              <a:cxnSpLocks/>
            </p:cNvCxnSpPr>
            <p:nvPr/>
          </p:nvCxnSpPr>
          <p:spPr>
            <a:xfrm>
              <a:off x="2161472" y="1723602"/>
              <a:ext cx="121864" cy="536724"/>
            </a:xfrm>
            <a:prstGeom prst="line">
              <a:avLst/>
            </a:prstGeom>
            <a:ln w="9525">
              <a:solidFill>
                <a:schemeClr val="accent3">
                  <a:lumMod val="50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23CFDBE-8A1D-3959-E6A9-470B8634A911}"/>
              </a:ext>
            </a:extLst>
          </p:cNvPr>
          <p:cNvGrpSpPr/>
          <p:nvPr/>
        </p:nvGrpSpPr>
        <p:grpSpPr>
          <a:xfrm>
            <a:off x="5634686" y="1510297"/>
            <a:ext cx="973965" cy="600995"/>
            <a:chOff x="5634686" y="1510297"/>
            <a:chExt cx="973965" cy="6009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1EA2B80-95F7-227F-B9E6-F5EB7AD483E6}"/>
                    </a:ext>
                  </a:extLst>
                </p:cNvPr>
                <p:cNvSpPr txBox="1"/>
                <p:nvPr/>
              </p:nvSpPr>
              <p:spPr>
                <a:xfrm>
                  <a:off x="5683477" y="1510297"/>
                  <a:ext cx="925174" cy="60099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E1EA2B80-95F7-227F-B9E6-F5EB7AD483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3477" y="1510297"/>
                  <a:ext cx="925174" cy="60099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F96605F-7CE4-559E-9927-AA5A66937A4D}"/>
                </a:ext>
              </a:extLst>
            </p:cNvPr>
            <p:cNvCxnSpPr>
              <a:cxnSpLocks/>
            </p:cNvCxnSpPr>
            <p:nvPr/>
          </p:nvCxnSpPr>
          <p:spPr>
            <a:xfrm>
              <a:off x="5634686" y="1924749"/>
              <a:ext cx="636733" cy="0"/>
            </a:xfrm>
            <a:prstGeom prst="line">
              <a:avLst/>
            </a:prstGeom>
            <a:ln w="9525">
              <a:solidFill>
                <a:schemeClr val="accent2">
                  <a:lumMod val="50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31D1D2D-0E97-08A9-09CD-5A3D9E0080DB}"/>
              </a:ext>
            </a:extLst>
          </p:cNvPr>
          <p:cNvGrpSpPr/>
          <p:nvPr/>
        </p:nvGrpSpPr>
        <p:grpSpPr>
          <a:xfrm>
            <a:off x="5551626" y="1922382"/>
            <a:ext cx="925174" cy="1002779"/>
            <a:chOff x="5558252" y="1929008"/>
            <a:chExt cx="925174" cy="1002779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5D3FBFB-C254-FC11-32C7-39DD4F2894BC}"/>
                </a:ext>
              </a:extLst>
            </p:cNvPr>
            <p:cNvCxnSpPr>
              <a:cxnSpLocks/>
            </p:cNvCxnSpPr>
            <p:nvPr/>
          </p:nvCxnSpPr>
          <p:spPr>
            <a:xfrm>
              <a:off x="5643845" y="1929008"/>
              <a:ext cx="132614" cy="584068"/>
            </a:xfrm>
            <a:prstGeom prst="line">
              <a:avLst/>
            </a:prstGeom>
            <a:ln w="9525">
              <a:solidFill>
                <a:schemeClr val="accent3">
                  <a:lumMod val="50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30E1E17-0257-B0DC-8060-5840F38C78B6}"/>
                    </a:ext>
                  </a:extLst>
                </p:cNvPr>
                <p:cNvSpPr txBox="1"/>
                <p:nvPr/>
              </p:nvSpPr>
              <p:spPr>
                <a:xfrm>
                  <a:off x="5558252" y="2289577"/>
                  <a:ext cx="925174" cy="6422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pt-BR" sz="1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30E1E17-0257-B0DC-8060-5840F38C78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8252" y="2289577"/>
                  <a:ext cx="925174" cy="6422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C039EAE7-579D-98F5-37B0-039E3D949071}"/>
              </a:ext>
            </a:extLst>
          </p:cNvPr>
          <p:cNvSpPr/>
          <p:nvPr/>
        </p:nvSpPr>
        <p:spPr>
          <a:xfrm flipH="1">
            <a:off x="4757529" y="934588"/>
            <a:ext cx="2103571" cy="1957444"/>
          </a:xfrm>
          <a:prstGeom prst="parallelogram">
            <a:avLst>
              <a:gd name="adj" fmla="val 1856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5EAC7B1-41DA-E45F-1D18-1391FA4A4803}"/>
              </a:ext>
            </a:extLst>
          </p:cNvPr>
          <p:cNvGrpSpPr/>
          <p:nvPr/>
        </p:nvGrpSpPr>
        <p:grpSpPr>
          <a:xfrm>
            <a:off x="5089039" y="1033670"/>
            <a:ext cx="925174" cy="891079"/>
            <a:chOff x="5089039" y="1033670"/>
            <a:chExt cx="925174" cy="891079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925B422-9EA6-AF1F-9EC2-F0668FD958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0469" y="1033670"/>
              <a:ext cx="129364" cy="891079"/>
            </a:xfrm>
            <a:prstGeom prst="line">
              <a:avLst/>
            </a:prstGeom>
            <a:ln w="9525">
              <a:solidFill>
                <a:schemeClr val="tx1">
                  <a:lumMod val="95000"/>
                  <a:lumOff val="5000"/>
                </a:schemeClr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6149ADC-712E-5F09-D65D-7134B1244AD2}"/>
                    </a:ext>
                  </a:extLst>
                </p:cNvPr>
                <p:cNvSpPr txBox="1"/>
                <p:nvPr/>
              </p:nvSpPr>
              <p:spPr>
                <a:xfrm>
                  <a:off x="5089039" y="1105777"/>
                  <a:ext cx="925174" cy="57845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acc>
                      </m:oMath>
                    </m:oMathPara>
                  </a14:m>
                  <a:endParaRPr lang="pt-BR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B6149ADC-712E-5F09-D65D-7134B1244A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9039" y="1105777"/>
                  <a:ext cx="925174" cy="57845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F056FCF-4C37-1F86-33B1-5AA4E9CE554D}"/>
              </a:ext>
            </a:extLst>
          </p:cNvPr>
          <p:cNvSpPr txBox="1"/>
          <p:nvPr/>
        </p:nvSpPr>
        <p:spPr>
          <a:xfrm>
            <a:off x="6857995" y="2235925"/>
            <a:ext cx="1971603" cy="983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plano tangente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85D2D66-B234-6A12-5B76-4EE0C00B510C}"/>
                  </a:ext>
                </a:extLst>
              </p:cNvPr>
              <p:cNvSpPr txBox="1"/>
              <p:nvPr/>
            </p:nvSpPr>
            <p:spPr>
              <a:xfrm>
                <a:off x="1645700" y="3533149"/>
                <a:ext cx="4587240" cy="6623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2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acc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3200" i="1">
                          <a:latin typeface="Cambria Math" panose="02040503050406030204" pitchFamily="18" charset="0"/>
                        </a:rPr>
                        <m:t>^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pt-BR" sz="3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sz="3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85D2D66-B234-6A12-5B76-4EE0C00B5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700" y="3533149"/>
                <a:ext cx="4587240" cy="662361"/>
              </a:xfrm>
              <a:prstGeom prst="rect">
                <a:avLst/>
              </a:prstGeom>
              <a:blipFill>
                <a:blip r:embed="rId8"/>
                <a:stretch>
                  <a:fillRect b="-1320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44D344F2-B505-B067-449B-531CEAC19C40}"/>
              </a:ext>
            </a:extLst>
          </p:cNvPr>
          <p:cNvSpPr txBox="1"/>
          <p:nvPr/>
        </p:nvSpPr>
        <p:spPr>
          <a:xfrm>
            <a:off x="5105770" y="3695424"/>
            <a:ext cx="2391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(produto vetorial)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B32AD06-A1B4-4816-4E5B-2808579CDACC}"/>
              </a:ext>
            </a:extLst>
          </p:cNvPr>
          <p:cNvSpPr/>
          <p:nvPr/>
        </p:nvSpPr>
        <p:spPr>
          <a:xfrm>
            <a:off x="2129099" y="1690604"/>
            <a:ext cx="52048" cy="52048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2465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7" grpId="0" animBg="1"/>
      <p:bldP spid="33" grpId="0"/>
      <p:bldP spid="35" grpId="0"/>
      <p:bldP spid="37" grpId="0"/>
      <p:bldP spid="4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83" name="Google Shape;8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00" y="152400"/>
            <a:ext cx="7106718" cy="541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pic>
        <p:nvPicPr>
          <p:cNvPr id="90" name="Google Shape;9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5006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00" y="152400"/>
            <a:ext cx="7217473" cy="541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59024-606D-538B-B3F7-3418C064B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Plano Tangente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40B1D-7209-5A1D-ACB1-04432DC2A3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2400" dirty="0">
                <a:latin typeface="+mj-lt"/>
              </a:rPr>
              <a:t>Superfície definida implicitamente (esfera):</a:t>
            </a:r>
          </a:p>
        </p:txBody>
      </p:sp>
      <p:sp>
        <p:nvSpPr>
          <p:cNvPr id="96" name="Google Shape;96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E58C0A-988F-3B38-E029-43BD7D901C85}"/>
                  </a:ext>
                </a:extLst>
              </p:cNvPr>
              <p:cNvSpPr txBox="1"/>
              <p:nvPr/>
            </p:nvSpPr>
            <p:spPr>
              <a:xfrm>
                <a:off x="301633" y="1381836"/>
                <a:ext cx="8540734" cy="39706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800" b="0" i="1" dirty="0">
                  <a:latin typeface="Cambria Math" panose="02040503050406030204" pitchFamily="18" charset="0"/>
                </a:endParaRPr>
              </a:p>
              <a:p>
                <a:pPr lvl="0"/>
                <a:endParaRPr lang="pt-BR" sz="1800" b="0" i="1" dirty="0"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</m:oMath>
                  </m:oMathPara>
                </a14:m>
                <a:endParaRPr lang="pt-BR" sz="2800" i="1" dirty="0">
                  <a:latin typeface="Cambria Math" panose="02040503050406030204" pitchFamily="18" charset="0"/>
                </a:endParaRPr>
              </a:p>
              <a:p>
                <a:endParaRPr lang="pt-BR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800" i="1" dirty="0">
                  <a:latin typeface="Cambria Math" panose="02040503050406030204" pitchFamily="18" charset="0"/>
                </a:endParaRPr>
              </a:p>
              <a:p>
                <a:pPr lvl="0"/>
                <a:endParaRPr lang="pt-BR" sz="2800" b="0" i="1" dirty="0">
                  <a:latin typeface="Cambria Math" panose="02040503050406030204" pitchFamily="18" charset="0"/>
                </a:endParaRPr>
              </a:p>
              <a:p>
                <a:pPr lvl="0"/>
                <a:r>
                  <a:rPr lang="pt-BR" sz="2400" dirty="0"/>
                  <a:t>    </a:t>
                </a:r>
                <a:r>
                  <a:rPr lang="pt-BR" sz="2400" b="0" dirty="0"/>
                  <a:t>Equação do plano tangente:</a:t>
                </a:r>
              </a:p>
              <a:p>
                <a:pPr lvl="0"/>
                <a:endParaRPr lang="pt-BR" sz="1050" b="0" dirty="0"/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E58C0A-988F-3B38-E029-43BD7D901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33" y="1381836"/>
                <a:ext cx="8540734" cy="3970639"/>
              </a:xfrm>
              <a:prstGeom prst="rect">
                <a:avLst/>
              </a:prstGeom>
              <a:blipFill>
                <a:blip r:embed="rId3"/>
                <a:stretch>
                  <a:fillRect b="-31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978CFE24-D09F-4B36-D866-E0D68020902F}"/>
              </a:ext>
            </a:extLst>
          </p:cNvPr>
          <p:cNvSpPr/>
          <p:nvPr/>
        </p:nvSpPr>
        <p:spPr>
          <a:xfrm rot="16200000">
            <a:off x="4060270" y="553750"/>
            <a:ext cx="320511" cy="2780422"/>
          </a:xfrm>
          <a:prstGeom prst="leftBrac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88955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59024-606D-538B-B3F7-3418C064B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Plano Tangente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040B1D-7209-5A1D-ACB1-04432DC2A3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32" cy="765487"/>
          </a:xfrm>
        </p:spPr>
        <p:txBody>
          <a:bodyPr>
            <a:normAutofit/>
          </a:bodyPr>
          <a:lstStyle/>
          <a:p>
            <a:r>
              <a:rPr lang="pt-BR" sz="2400" dirty="0">
                <a:latin typeface="+mj-lt"/>
              </a:rPr>
              <a:t>Equação geral de um plano</a:t>
            </a:r>
          </a:p>
        </p:txBody>
      </p:sp>
      <p:sp>
        <p:nvSpPr>
          <p:cNvPr id="96" name="Google Shape;96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E58C0A-988F-3B38-E029-43BD7D901C85}"/>
                  </a:ext>
                </a:extLst>
              </p:cNvPr>
              <p:cNvSpPr txBox="1"/>
              <p:nvPr/>
            </p:nvSpPr>
            <p:spPr>
              <a:xfrm>
                <a:off x="301633" y="1381836"/>
                <a:ext cx="8540734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pt-BR" sz="28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80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pt-BR" sz="28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800" i="1" smtClean="0">
                          <a:latin typeface="Cambria Math" panose="02040503050406030204" pitchFamily="18" charset="0"/>
                        </a:rPr>
                        <m:t>𝑐𝑧</m:t>
                      </m:r>
                      <m:r>
                        <a:rPr lang="pt-BR" sz="28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80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pt-BR" sz="280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1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1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pt-BR" sz="1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m:rPr>
                          <m:nor/>
                        </m:rPr>
                        <a:rPr lang="pt-BR" sz="1800" b="0" i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m:rPr>
                          <m:nor/>
                        </m:rPr>
                        <a:rPr lang="pt-BR" sz="1800" b="0" i="0" smtClean="0">
                          <a:latin typeface="Cambria Math" panose="02040503050406030204" pitchFamily="18" charset="0"/>
                        </a:rPr>
                        <m:t>vetor</m:t>
                      </m:r>
                      <m:r>
                        <m:rPr>
                          <m:nor/>
                        </m:rPr>
                        <a:rPr lang="pt-BR" sz="1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t-BR" sz="1800" b="0" i="0" smtClean="0">
                          <a:latin typeface="Cambria Math" panose="02040503050406030204" pitchFamily="18" charset="0"/>
                        </a:rPr>
                        <m:t>normal</m:t>
                      </m:r>
                      <m:r>
                        <m:rPr>
                          <m:nor/>
                        </m:rPr>
                        <a:rPr lang="pt-BR" sz="1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t-BR" sz="1800" b="0" i="0" smtClean="0">
                          <a:latin typeface="Cambria Math" panose="02040503050406030204" pitchFamily="18" charset="0"/>
                        </a:rPr>
                        <m:t>ao</m:t>
                      </m:r>
                      <m:r>
                        <m:rPr>
                          <m:nor/>
                        </m:rPr>
                        <a:rPr lang="pt-BR" sz="1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t-BR" sz="1800" b="0" i="0" smtClean="0">
                          <a:latin typeface="Cambria Math" panose="02040503050406030204" pitchFamily="18" charset="0"/>
                        </a:rPr>
                        <m:t>plano</m:t>
                      </m:r>
                    </m:oMath>
                  </m:oMathPara>
                </a14:m>
                <a:endParaRPr lang="pt-BR" sz="20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E58C0A-988F-3B38-E029-43BD7D901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33" y="1381836"/>
                <a:ext cx="8540734" cy="830997"/>
              </a:xfrm>
              <a:prstGeom prst="rect">
                <a:avLst/>
              </a:prstGeom>
              <a:blipFill>
                <a:blip r:embed="rId3"/>
                <a:stretch>
                  <a:fillRect b="-14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00A717C-ECA5-1F7B-8416-47AE52FD2A78}"/>
              </a:ext>
            </a:extLst>
          </p:cNvPr>
          <p:cNvSpPr txBox="1"/>
          <p:nvPr/>
        </p:nvSpPr>
        <p:spPr>
          <a:xfrm>
            <a:off x="5765778" y="4707480"/>
            <a:ext cx="1989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Vetor normal ao plano tangente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18A237E-604D-26DD-A07B-74B02EA4CF58}"/>
              </a:ext>
            </a:extLst>
          </p:cNvPr>
          <p:cNvGrpSpPr/>
          <p:nvPr/>
        </p:nvGrpSpPr>
        <p:grpSpPr>
          <a:xfrm>
            <a:off x="1163782" y="3087064"/>
            <a:ext cx="550718" cy="1374927"/>
            <a:chOff x="1163782" y="3087064"/>
            <a:chExt cx="550718" cy="137492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F4A1346-B69C-7D93-B98E-E6993C5DDAB4}"/>
                </a:ext>
              </a:extLst>
            </p:cNvPr>
            <p:cNvSpPr/>
            <p:nvPr/>
          </p:nvSpPr>
          <p:spPr>
            <a:xfrm>
              <a:off x="1163782" y="3087064"/>
              <a:ext cx="550718" cy="101734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48B2E62-30AA-D8FC-DF10-B01335EFDD85}"/>
                </a:ext>
              </a:extLst>
            </p:cNvPr>
            <p:cNvSpPr txBox="1"/>
            <p:nvPr/>
          </p:nvSpPr>
          <p:spPr>
            <a:xfrm>
              <a:off x="1274526" y="4061881"/>
              <a:ext cx="42780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000" dirty="0">
                  <a:solidFill>
                    <a:srgbClr val="FF0000"/>
                  </a:solidFill>
                </a:rPr>
                <a:t>a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330360-DA41-C23C-23BE-8F8DC4013391}"/>
              </a:ext>
            </a:extLst>
          </p:cNvPr>
          <p:cNvGrpSpPr/>
          <p:nvPr/>
        </p:nvGrpSpPr>
        <p:grpSpPr>
          <a:xfrm>
            <a:off x="2243548" y="3087063"/>
            <a:ext cx="550718" cy="1375891"/>
            <a:chOff x="2243548" y="3087063"/>
            <a:chExt cx="550718" cy="137589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54D2221-24F6-1312-0EC5-F58DABDE9786}"/>
                </a:ext>
              </a:extLst>
            </p:cNvPr>
            <p:cNvSpPr/>
            <p:nvPr/>
          </p:nvSpPr>
          <p:spPr>
            <a:xfrm>
              <a:off x="2243548" y="3087063"/>
              <a:ext cx="550718" cy="101734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9FA769E-24BD-E809-8D4A-05B4F565B0E4}"/>
                </a:ext>
              </a:extLst>
            </p:cNvPr>
            <p:cNvSpPr txBox="1"/>
            <p:nvPr/>
          </p:nvSpPr>
          <p:spPr>
            <a:xfrm>
              <a:off x="2366461" y="4062844"/>
              <a:ext cx="42780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000" dirty="0">
                  <a:solidFill>
                    <a:srgbClr val="FF0000"/>
                  </a:solidFill>
                </a:rPr>
                <a:t>b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7993212-8BE1-3620-CD96-F44EABD68C77}"/>
              </a:ext>
            </a:extLst>
          </p:cNvPr>
          <p:cNvGrpSpPr/>
          <p:nvPr/>
        </p:nvGrpSpPr>
        <p:grpSpPr>
          <a:xfrm>
            <a:off x="3053149" y="3107845"/>
            <a:ext cx="484067" cy="1338949"/>
            <a:chOff x="3053149" y="3107845"/>
            <a:chExt cx="484067" cy="133894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8321407-56DB-498F-B640-799251B78398}"/>
                </a:ext>
              </a:extLst>
            </p:cNvPr>
            <p:cNvSpPr/>
            <p:nvPr/>
          </p:nvSpPr>
          <p:spPr>
            <a:xfrm>
              <a:off x="3053149" y="3107845"/>
              <a:ext cx="427805" cy="101734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pt-BR" sz="2400" dirty="0">
                  <a:solidFill>
                    <a:srgbClr val="FF0000"/>
                  </a:solidFill>
                </a:rPr>
                <a:t>   1</a:t>
              </a:r>
              <a:endParaRPr lang="pt-BR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F408668-6337-2058-EACE-5CB00E9C51A0}"/>
                </a:ext>
              </a:extLst>
            </p:cNvPr>
            <p:cNvSpPr txBox="1"/>
            <p:nvPr/>
          </p:nvSpPr>
          <p:spPr>
            <a:xfrm>
              <a:off x="3109411" y="4046684"/>
              <a:ext cx="42780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000" dirty="0">
                  <a:solidFill>
                    <a:srgbClr val="FF0000"/>
                  </a:solidFill>
                </a:rPr>
                <a:t>c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181DC32-D3CC-9BC5-283D-29209D1859A8}"/>
              </a:ext>
            </a:extLst>
          </p:cNvPr>
          <p:cNvGrpSpPr/>
          <p:nvPr/>
        </p:nvGrpSpPr>
        <p:grpSpPr>
          <a:xfrm>
            <a:off x="4074263" y="3087062"/>
            <a:ext cx="3188981" cy="1359732"/>
            <a:chOff x="4074263" y="3087062"/>
            <a:chExt cx="3188981" cy="135973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2857EF2-EB84-A525-9419-BB179CBD36BC}"/>
                </a:ext>
              </a:extLst>
            </p:cNvPr>
            <p:cNvSpPr/>
            <p:nvPr/>
          </p:nvSpPr>
          <p:spPr>
            <a:xfrm>
              <a:off x="4074263" y="3087062"/>
              <a:ext cx="3188981" cy="101734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0FF868-4408-DDED-F279-692964866694}"/>
                </a:ext>
              </a:extLst>
            </p:cNvPr>
            <p:cNvSpPr txBox="1"/>
            <p:nvPr/>
          </p:nvSpPr>
          <p:spPr>
            <a:xfrm>
              <a:off x="5551876" y="4046684"/>
              <a:ext cx="42780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2000" dirty="0">
                  <a:solidFill>
                    <a:srgbClr val="FF0000"/>
                  </a:solidFill>
                </a:rPr>
                <a:t>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084544B-C9E1-38BA-448F-C92A9AEC6628}"/>
                  </a:ext>
                </a:extLst>
              </p:cNvPr>
              <p:cNvSpPr txBox="1"/>
              <p:nvPr/>
            </p:nvSpPr>
            <p:spPr>
              <a:xfrm>
                <a:off x="315281" y="2173230"/>
                <a:ext cx="8540734" cy="19393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endParaRPr lang="pt-BR" sz="2400" dirty="0"/>
              </a:p>
              <a:p>
                <a:pPr lvl="0"/>
                <a:r>
                  <a:rPr lang="pt-BR" sz="2400" dirty="0"/>
                  <a:t>    </a:t>
                </a:r>
                <a:r>
                  <a:rPr lang="pt-BR" sz="2400" b="0" dirty="0"/>
                  <a:t>Equação do plano tangente:</a:t>
                </a:r>
              </a:p>
              <a:p>
                <a:pPr lvl="0"/>
                <a:endParaRPr lang="pt-B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sSub>
                            <m:sSubPr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8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084544B-C9E1-38BA-448F-C92A9AEC66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281" y="2173230"/>
                <a:ext cx="8540734" cy="1939313"/>
              </a:xfrm>
              <a:prstGeom prst="rect">
                <a:avLst/>
              </a:prstGeom>
              <a:blipFill>
                <a:blip r:embed="rId4"/>
                <a:stretch>
                  <a:fillRect b="-326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B59869-5B82-D3D5-9CE6-21414DA99541}"/>
                  </a:ext>
                </a:extLst>
              </p:cNvPr>
              <p:cNvSpPr txBox="1"/>
              <p:nvPr/>
            </p:nvSpPr>
            <p:spPr>
              <a:xfrm>
                <a:off x="2598478" y="3785998"/>
                <a:ext cx="3452587" cy="1723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endParaRPr lang="pt-BR" sz="2400" dirty="0"/>
              </a:p>
              <a:p>
                <a:pPr lvl="0"/>
                <a:r>
                  <a:rPr lang="pt-BR" sz="2400" dirty="0"/>
                  <a:t>    </a:t>
                </a:r>
                <a:endParaRPr lang="pt-BR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,−1</m:t>
                          </m:r>
                        </m:e>
                      </m:d>
                    </m:oMath>
                  </m:oMathPara>
                </a14:m>
                <a:endParaRPr lang="pt-BR" sz="28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FB59869-5B82-D3D5-9CE6-21414DA99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8478" y="3785998"/>
                <a:ext cx="3452587" cy="1723870"/>
              </a:xfrm>
              <a:prstGeom prst="rect">
                <a:avLst/>
              </a:prstGeom>
              <a:blipFill>
                <a:blip r:embed="rId5"/>
                <a:stretch>
                  <a:fillRect b="-44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484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1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00" y="152400"/>
            <a:ext cx="7258151" cy="541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59024-606D-538B-B3F7-3418C064B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Derivação Implícita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4040B1D-7209-5A1D-ACB1-04432DC2A330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90548" y="838986"/>
                <a:ext cx="8428232" cy="594960"/>
              </a:xfrm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4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4040B1D-7209-5A1D-ACB1-04432DC2A3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90548" y="838986"/>
                <a:ext cx="8428232" cy="59496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Google Shape;96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E58C0A-988F-3B38-E029-43BD7D901C85}"/>
                  </a:ext>
                </a:extLst>
              </p:cNvPr>
              <p:cNvSpPr txBox="1"/>
              <p:nvPr/>
            </p:nvSpPr>
            <p:spPr>
              <a:xfrm>
                <a:off x="301633" y="1433946"/>
                <a:ext cx="8540734" cy="41252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pt-BR" sz="2400" b="0" dirty="0"/>
                  <a:t>Equação do plano tangente:</a:t>
                </a:r>
              </a:p>
              <a:p>
                <a:pPr lvl="0"/>
                <a:endParaRPr lang="pt-BR" b="0" dirty="0"/>
              </a:p>
              <a:p>
                <a:pPr lvl="0"/>
                <a:endParaRPr lang="pt-B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,−1</m:t>
                          </m:r>
                        </m:e>
                      </m:d>
                    </m:oMath>
                  </m:oMathPara>
                </a14:m>
                <a:endParaRPr lang="pt-BR" sz="2400" b="0" i="1" dirty="0">
                  <a:latin typeface="Cambria Math" panose="02040503050406030204" pitchFamily="18" charset="0"/>
                </a:endParaRPr>
              </a:p>
              <a:p>
                <a:pPr lvl="0"/>
                <a:endParaRPr lang="pt-BR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num>
                            <m:den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num>
                            <m:den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f>
                        <m:f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pt-BR" sz="28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num>
                            <m:den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num>
                            <m:den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pt-BR" sz="2800" b="0" i="1" dirty="0">
                  <a:latin typeface="Cambria Math" panose="02040503050406030204" pitchFamily="18" charset="0"/>
                </a:endParaRPr>
              </a:p>
              <a:p>
                <a:endParaRPr lang="pt-BR" sz="28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E58C0A-988F-3B38-E029-43BD7D901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33" y="1433946"/>
                <a:ext cx="8540734" cy="4125296"/>
              </a:xfrm>
              <a:prstGeom prst="rect">
                <a:avLst/>
              </a:prstGeom>
              <a:blipFill>
                <a:blip r:embed="rId4"/>
                <a:stretch>
                  <a:fillRect l="-1039" t="-122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3206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  <p:pic>
        <p:nvPicPr>
          <p:cNvPr id="41" name="Google Shape;4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00" y="152400"/>
            <a:ext cx="7254587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59024-606D-538B-B3F7-3418C064B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para esfera</a:t>
            </a:r>
          </a:p>
        </p:txBody>
      </p:sp>
      <p:sp>
        <p:nvSpPr>
          <p:cNvPr id="96" name="Google Shape;96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E58C0A-988F-3B38-E029-43BD7D901C85}"/>
                  </a:ext>
                </a:extLst>
              </p:cNvPr>
              <p:cNvSpPr txBox="1"/>
              <p:nvPr/>
            </p:nvSpPr>
            <p:spPr>
              <a:xfrm>
                <a:off x="301632" y="717907"/>
                <a:ext cx="8655331" cy="1985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pt-BR" sz="2400" b="0" dirty="0"/>
                  <a:t>Para uma esfera de rai</a:t>
                </a:r>
                <a:r>
                  <a:rPr lang="pt-BR" sz="2400" dirty="0"/>
                  <a:t>o </a:t>
                </a:r>
                <a:r>
                  <a:rPr lang="pt-BR" sz="2400" dirty="0" err="1"/>
                  <a:t>R</a:t>
                </a:r>
                <a:r>
                  <a:rPr lang="pt-BR" sz="2400" dirty="0"/>
                  <a:t> </a:t>
                </a:r>
                <a14:m>
                  <m:oMath xmlns:m="http://schemas.openxmlformats.org/officeDocument/2006/math">
                    <m:r>
                      <a:rPr lang="pt-BR" sz="2800" b="0" i="0" smtClean="0">
                        <a:latin typeface="Cambria Math" panose="02040503050406030204" pitchFamily="18" charset="0"/>
                      </a:rPr>
                      <m:t>⇒</m:t>
                    </m:r>
                    <m:sSup>
                      <m:sSupPr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sz="2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sz="28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sz="2800" dirty="0"/>
              </a:p>
              <a:p>
                <a:pPr lvl="0"/>
                <a:endParaRPr lang="pt-BR" sz="1100" dirty="0"/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2800" b="0" dirty="0"/>
              </a:p>
              <a:p>
                <a:pPr lvl="0"/>
                <a:endParaRPr lang="pt-B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          </m:t>
                      </m:r>
                    </m:oMath>
                  </m:oMathPara>
                </a14:m>
                <a:endParaRPr lang="pt-BR" sz="2800" i="1" dirty="0">
                  <a:latin typeface="Cambria Math" panose="02040503050406030204" pitchFamily="18" charset="0"/>
                </a:endParaRPr>
              </a:p>
              <a:p>
                <a:pPr lvl="0"/>
                <a:endParaRPr lang="pt-BR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E58C0A-988F-3B38-E029-43BD7D901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632" y="717907"/>
                <a:ext cx="8655331" cy="1985159"/>
              </a:xfrm>
              <a:prstGeom prst="rect">
                <a:avLst/>
              </a:prstGeom>
              <a:blipFill>
                <a:blip r:embed="rId3"/>
                <a:stretch>
                  <a:fillRect l="-10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eft Brace 6">
            <a:extLst>
              <a:ext uri="{FF2B5EF4-FFF2-40B4-BE49-F238E27FC236}">
                <a16:creationId xmlns:a16="http://schemas.microsoft.com/office/drawing/2014/main" id="{158ED25C-5EF2-9A0B-6AFF-D8C5EB977181}"/>
              </a:ext>
            </a:extLst>
          </p:cNvPr>
          <p:cNvSpPr/>
          <p:nvPr/>
        </p:nvSpPr>
        <p:spPr>
          <a:xfrm rot="16200000">
            <a:off x="4029456" y="481014"/>
            <a:ext cx="320511" cy="2780422"/>
          </a:xfrm>
          <a:prstGeom prst="leftBrac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8D9CC3-4A11-FA9C-BF87-8EE3E24F0D0B}"/>
                  </a:ext>
                </a:extLst>
              </p:cNvPr>
              <p:cNvSpPr txBox="1"/>
              <p:nvPr/>
            </p:nvSpPr>
            <p:spPr>
              <a:xfrm>
                <a:off x="244334" y="2239540"/>
                <a:ext cx="8655331" cy="18474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endParaRPr lang="pt-B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num>
                            <m:den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num>
                            <m:den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    </m:t>
                      </m:r>
                      <m:f>
                        <m:f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r>
                        <a:rPr lang="pt-BR" sz="28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num>
                            <m:den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num>
                            <m:den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den>
                      </m:f>
                      <m:r>
                        <a:rPr lang="pt-BR" sz="28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pt-BR" sz="28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pt-BR" sz="28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48D9CC3-4A11-FA9C-BF87-8EE3E24F0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34" y="2239540"/>
                <a:ext cx="8655331" cy="1847429"/>
              </a:xfrm>
              <a:prstGeom prst="rect">
                <a:avLst/>
              </a:prstGeom>
              <a:blipFill>
                <a:blip r:embed="rId4"/>
                <a:stretch>
                  <a:fillRect b="-34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26B8A9-CD73-F337-F977-BA3ABED2B5BA}"/>
                  </a:ext>
                </a:extLst>
              </p:cNvPr>
              <p:cNvSpPr txBox="1"/>
              <p:nvPr/>
            </p:nvSpPr>
            <p:spPr>
              <a:xfrm>
                <a:off x="244334" y="4071189"/>
                <a:ext cx="8655331" cy="141609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pt-BR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num>
                            <m:den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,−1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num>
                            <m:den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,−1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pt-BR" sz="28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026B8A9-CD73-F337-F977-BA3ABED2B5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334" y="4071189"/>
                <a:ext cx="8655331" cy="1416093"/>
              </a:xfrm>
              <a:prstGeom prst="rect">
                <a:avLst/>
              </a:prstGeom>
              <a:blipFill>
                <a:blip r:embed="rId5"/>
                <a:stretch>
                  <a:fillRect b="-442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7261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00" y="882868"/>
            <a:ext cx="8248686" cy="426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A69E1-052C-0A93-B9EA-6BDDF0CAE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Calculando pelo Gradiente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C0284CF-56FB-7B13-48F5-B0EAACC0D104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90548" y="838986"/>
                <a:ext cx="8428232" cy="1378698"/>
              </a:xfrm>
            </p:spPr>
            <p:txBody>
              <a:bodyPr>
                <a:normAutofit/>
              </a:bodyPr>
              <a:lstStyle/>
              <a:p>
                <a:r>
                  <a:rPr lang="pt-BR" sz="2400" dirty="0"/>
                  <a:t>O vetor normal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pt-BR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acc>
                  </m:oMath>
                </a14:m>
                <a:r>
                  <a:rPr lang="pt-BR" sz="2400" dirty="0"/>
                  <a:t> de um ponto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pt-BR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4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sSup>
                      <m:sSupPr>
                        <m:ctrlP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pt-BR" sz="2400" dirty="0"/>
                  <a:t> de uma função implícita </a:t>
                </a:r>
                <a14:m>
                  <m:oMath xmlns:m="http://schemas.openxmlformats.org/officeDocument/2006/math"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sz="24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pt-B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pt-BR" sz="2400" dirty="0"/>
                  <a:t> pode ser calculada pelo seu gradiente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pt-BR" sz="2400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pt-B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pt-BR" sz="24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C0284CF-56FB-7B13-48F5-B0EAACC0D1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90548" y="838986"/>
                <a:ext cx="8428232" cy="1378698"/>
              </a:xfrm>
              <a:blipFill>
                <a:blip r:embed="rId3"/>
                <a:stretch>
                  <a:fillRect r="-135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C3496-D81E-73A3-C4C5-52D08EF376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22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017467E-49E1-3FDD-9027-0811E8AB1854}"/>
                  </a:ext>
                </a:extLst>
              </p:cNvPr>
              <p:cNvSpPr txBox="1"/>
              <p:nvPr/>
            </p:nvSpPr>
            <p:spPr>
              <a:xfrm>
                <a:off x="2278118" y="2355471"/>
                <a:ext cx="4587764" cy="10040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017467E-49E1-3FDD-9027-0811E8AB1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8118" y="2355471"/>
                <a:ext cx="4587764" cy="1004057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BB3DA4-5D9A-5B0C-F370-9380F0AD9E0F}"/>
                  </a:ext>
                </a:extLst>
              </p:cNvPr>
              <p:cNvSpPr txBox="1"/>
              <p:nvPr/>
            </p:nvSpPr>
            <p:spPr>
              <a:xfrm>
                <a:off x="499964" y="3683691"/>
                <a:ext cx="8144072" cy="10604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sz="28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num>
                            <m:den>
                              <m:r>
                                <a:rPr lang="pt-BR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num>
                            <m:den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num>
                            <m:den>
                              <m:r>
                                <a:rPr lang="pt-BR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BB3DA4-5D9A-5B0C-F370-9380F0AD9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964" y="3683691"/>
                <a:ext cx="8144072" cy="1060483"/>
              </a:xfrm>
              <a:prstGeom prst="rect">
                <a:avLst/>
              </a:prstGeom>
              <a:blipFill>
                <a:blip r:embed="rId5"/>
                <a:stretch>
                  <a:fillRect b="-35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47192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A69E1-052C-0A93-B9EA-6BDDF0CAE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Calculando o gradiente de um ponto na esfera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C3496-D81E-73A3-C4C5-52D08EF376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23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017467E-49E1-3FDD-9027-0811E8AB1854}"/>
                  </a:ext>
                </a:extLst>
              </p:cNvPr>
              <p:cNvSpPr txBox="1"/>
              <p:nvPr/>
            </p:nvSpPr>
            <p:spPr>
              <a:xfrm>
                <a:off x="474900" y="2591021"/>
                <a:ext cx="458776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2400" dirty="0"/>
                  <a:t>Calculando 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pt-BR" sz="24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pt-BR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017467E-49E1-3FDD-9027-0811E8AB18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00" y="2591021"/>
                <a:ext cx="4587764" cy="461665"/>
              </a:xfrm>
              <a:prstGeom prst="rect">
                <a:avLst/>
              </a:prstGeom>
              <a:blipFill>
                <a:blip r:embed="rId3"/>
                <a:stretch>
                  <a:fillRect l="-2210" t="-10811" b="-2702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BB3DA4-5D9A-5B0C-F370-9380F0AD9E0F}"/>
                  </a:ext>
                </a:extLst>
              </p:cNvPr>
              <p:cNvSpPr txBox="1"/>
              <p:nvPr/>
            </p:nvSpPr>
            <p:spPr>
              <a:xfrm>
                <a:off x="718507" y="3224318"/>
                <a:ext cx="7617953" cy="22135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pt-BR" sz="24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num>
                            <m:den>
                              <m:r>
                                <a:rPr lang="pt-BR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den>
                          </m:f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num>
                            <m:den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num>
                            <m:den>
                              <m: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sz="2400" b="0" dirty="0"/>
              </a:p>
              <a:p>
                <a:endParaRPr lang="pt-BR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,2</m:t>
                          </m:r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pt-BR" sz="2400" b="0" dirty="0"/>
              </a:p>
              <a:p>
                <a:endParaRPr lang="pt-BR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FBB3DA4-5D9A-5B0C-F370-9380F0AD9E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07" y="3224318"/>
                <a:ext cx="7617953" cy="2213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Google Shape;306;p37">
            <a:extLst>
              <a:ext uri="{FF2B5EF4-FFF2-40B4-BE49-F238E27FC236}">
                <a16:creationId xmlns:a16="http://schemas.microsoft.com/office/drawing/2014/main" id="{0403CAEC-D071-C80C-603F-7B2ED6E76107}"/>
              </a:ext>
            </a:extLst>
          </p:cNvPr>
          <p:cNvSpPr txBox="1">
            <a:spLocks/>
          </p:cNvSpPr>
          <p:nvPr/>
        </p:nvSpPr>
        <p:spPr>
          <a:xfrm>
            <a:off x="474900" y="838975"/>
            <a:ext cx="8529450" cy="67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pt-BR" dirty="0">
                <a:latin typeface="+mj-lt"/>
              </a:rPr>
              <a:t>Para uma esfera centrada em (</a:t>
            </a:r>
            <a:r>
              <a:rPr lang="pt-BR" noProof="1">
                <a:latin typeface="+mj-lt"/>
              </a:rPr>
              <a:t>C</a:t>
            </a:r>
            <a:r>
              <a:rPr lang="pt-BR" baseline="-25000" noProof="1">
                <a:latin typeface="+mj-lt"/>
              </a:rPr>
              <a:t>x</a:t>
            </a:r>
            <a:r>
              <a:rPr lang="pt-BR" noProof="1">
                <a:latin typeface="+mj-lt"/>
              </a:rPr>
              <a:t>,C</a:t>
            </a:r>
            <a:r>
              <a:rPr lang="pt-BR" baseline="-25000" noProof="1">
                <a:latin typeface="+mj-lt"/>
              </a:rPr>
              <a:t>y</a:t>
            </a:r>
            <a:r>
              <a:rPr lang="pt-BR" noProof="1">
                <a:latin typeface="+mj-lt"/>
              </a:rPr>
              <a:t>,C</a:t>
            </a:r>
            <a:r>
              <a:rPr lang="pt-BR" baseline="-25000" noProof="1">
                <a:latin typeface="+mj-lt"/>
              </a:rPr>
              <a:t>z</a:t>
            </a:r>
            <a:r>
              <a:rPr lang="pt-BR" dirty="0">
                <a:latin typeface="+mj-lt"/>
              </a:rPr>
              <a:t>) temos a seguinte equação:</a:t>
            </a:r>
            <a:endParaRPr lang="pt-BR" sz="1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9BD605-3987-28A6-D93F-FD2A7F1B666F}"/>
                  </a:ext>
                </a:extLst>
              </p:cNvPr>
              <p:cNvSpPr txBox="1"/>
              <p:nvPr/>
            </p:nvSpPr>
            <p:spPr>
              <a:xfrm>
                <a:off x="262759" y="1389188"/>
                <a:ext cx="8529450" cy="6731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A9BD605-3987-28A6-D93F-FD2A7F1B66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59" y="1389188"/>
                <a:ext cx="8529450" cy="673133"/>
              </a:xfrm>
              <a:prstGeom prst="rect">
                <a:avLst/>
              </a:prstGeom>
              <a:blipFill>
                <a:blip r:embed="rId5"/>
                <a:stretch>
                  <a:fillRect b="-925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2191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A69E1-052C-0A93-B9EA-6BDDF0CAE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Normal da esfera pelo gradiente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FC3496-D81E-73A3-C4C5-52D08EF376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24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17467E-49E1-3FDD-9027-0811E8AB1854}"/>
              </a:ext>
            </a:extLst>
          </p:cNvPr>
          <p:cNvSpPr txBox="1"/>
          <p:nvPr/>
        </p:nvSpPr>
        <p:spPr>
          <a:xfrm>
            <a:off x="474900" y="3061308"/>
            <a:ext cx="45877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/>
              <a:t>Simplificando e normalizando:</a:t>
            </a:r>
          </a:p>
        </p:txBody>
      </p:sp>
      <p:sp>
        <p:nvSpPr>
          <p:cNvPr id="5" name="Google Shape;306;p37">
            <a:extLst>
              <a:ext uri="{FF2B5EF4-FFF2-40B4-BE49-F238E27FC236}">
                <a16:creationId xmlns:a16="http://schemas.microsoft.com/office/drawing/2014/main" id="{0403CAEC-D071-C80C-603F-7B2ED6E76107}"/>
              </a:ext>
            </a:extLst>
          </p:cNvPr>
          <p:cNvSpPr txBox="1">
            <a:spLocks/>
          </p:cNvSpPr>
          <p:nvPr/>
        </p:nvSpPr>
        <p:spPr>
          <a:xfrm>
            <a:off x="474900" y="838975"/>
            <a:ext cx="8529450" cy="673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pt-BR" dirty="0">
                <a:latin typeface="+mj-lt"/>
              </a:rPr>
              <a:t>Para uma esfera centrada em (</a:t>
            </a:r>
            <a:r>
              <a:rPr lang="pt-BR" noProof="1">
                <a:latin typeface="+mj-lt"/>
              </a:rPr>
              <a:t>C</a:t>
            </a:r>
            <a:r>
              <a:rPr lang="pt-BR" baseline="-25000" noProof="1">
                <a:latin typeface="+mj-lt"/>
              </a:rPr>
              <a:t>x</a:t>
            </a:r>
            <a:r>
              <a:rPr lang="pt-BR" noProof="1">
                <a:latin typeface="+mj-lt"/>
              </a:rPr>
              <a:t>,C</a:t>
            </a:r>
            <a:r>
              <a:rPr lang="pt-BR" baseline="-25000" noProof="1">
                <a:latin typeface="+mj-lt"/>
              </a:rPr>
              <a:t>y</a:t>
            </a:r>
            <a:r>
              <a:rPr lang="pt-BR" noProof="1">
                <a:latin typeface="+mj-lt"/>
              </a:rPr>
              <a:t>,C</a:t>
            </a:r>
            <a:r>
              <a:rPr lang="pt-BR" baseline="-25000" noProof="1">
                <a:latin typeface="+mj-lt"/>
              </a:rPr>
              <a:t>z</a:t>
            </a:r>
            <a:r>
              <a:rPr lang="pt-BR" dirty="0">
                <a:latin typeface="+mj-lt"/>
              </a:rPr>
              <a:t>) temos a seguinte equação:</a:t>
            </a:r>
            <a:endParaRPr lang="pt-BR" sz="19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E25A52-564C-53DF-ED97-7F2EB4283207}"/>
                  </a:ext>
                </a:extLst>
              </p:cNvPr>
              <p:cNvSpPr txBox="1"/>
              <p:nvPr/>
            </p:nvSpPr>
            <p:spPr>
              <a:xfrm>
                <a:off x="2233601" y="1683740"/>
                <a:ext cx="4587764" cy="8738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d>
                        <m:d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9E25A52-564C-53DF-ED97-7F2EB4283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3601" y="1683740"/>
                <a:ext cx="4587764" cy="873829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A57F49-A903-90AB-399C-A671BAED26E5}"/>
                  </a:ext>
                </a:extLst>
              </p:cNvPr>
              <p:cNvSpPr txBox="1"/>
              <p:nvPr/>
            </p:nvSpPr>
            <p:spPr>
              <a:xfrm>
                <a:off x="630773" y="3625233"/>
                <a:ext cx="7588316" cy="12507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d>
                        <m:d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pt-BR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d>
                                    <m:dPr>
                                      <m:ctrlP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pt-BR" sz="2400" i="1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sSub>
                                        <m:sSubPr>
                                          <m:ctrlP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pt-BR" sz="2400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BA57F49-A903-90AB-399C-A671BAED26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73" y="3625233"/>
                <a:ext cx="7588316" cy="125079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8619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body" idx="2"/>
          </p:nvPr>
        </p:nvSpPr>
        <p:spPr>
          <a:xfrm>
            <a:off x="1567650" y="2857499"/>
            <a:ext cx="6119700" cy="22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Luciano Soares</a:t>
            </a:r>
            <a:endParaRPr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&lt;lpsoares@insper.edu.br&gt;</a:t>
            </a: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Fabio Orfali</a:t>
            </a: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&lt;fabioo1@insper.edu.br&gt;</a:t>
            </a: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dirty="0"/>
              <a:t>Revisão de Geometria</a:t>
            </a:r>
            <a:endParaRPr dirty="0"/>
          </a:p>
        </p:txBody>
      </p:sp>
      <p:sp>
        <p:nvSpPr>
          <p:cNvPr id="306" name="Google Shape;306;p37"/>
          <p:cNvSpPr txBox="1">
            <a:spLocks noGrp="1"/>
          </p:cNvSpPr>
          <p:nvPr>
            <p:ph type="body" idx="1"/>
          </p:nvPr>
        </p:nvSpPr>
        <p:spPr>
          <a:xfrm>
            <a:off x="474900" y="838975"/>
            <a:ext cx="8529450" cy="67313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>
                <a:latin typeface="+mj-lt"/>
              </a:rPr>
              <a:t>Para uma esfera centrada em (</a:t>
            </a:r>
            <a:r>
              <a:rPr lang="pt-BR" noProof="1">
                <a:latin typeface="+mj-lt"/>
              </a:rPr>
              <a:t>C</a:t>
            </a:r>
            <a:r>
              <a:rPr lang="pt-BR" baseline="-25000" noProof="1">
                <a:latin typeface="+mj-lt"/>
              </a:rPr>
              <a:t>x</a:t>
            </a:r>
            <a:r>
              <a:rPr lang="pt-BR" noProof="1">
                <a:latin typeface="+mj-lt"/>
              </a:rPr>
              <a:t>,C</a:t>
            </a:r>
            <a:r>
              <a:rPr lang="pt-BR" baseline="-25000" noProof="1">
                <a:latin typeface="+mj-lt"/>
              </a:rPr>
              <a:t>y</a:t>
            </a:r>
            <a:r>
              <a:rPr lang="pt-BR" noProof="1">
                <a:latin typeface="+mj-lt"/>
              </a:rPr>
              <a:t>,C</a:t>
            </a:r>
            <a:r>
              <a:rPr lang="pt-BR" baseline="-25000" noProof="1">
                <a:latin typeface="+mj-lt"/>
              </a:rPr>
              <a:t>z</a:t>
            </a:r>
            <a:r>
              <a:rPr lang="pt-BR" dirty="0">
                <a:latin typeface="+mj-lt"/>
              </a:rPr>
              <a:t>) temos a seguinte equação: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sz="2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sz="2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sz="1900" dirty="0"/>
          </a:p>
        </p:txBody>
      </p:sp>
      <p:sp>
        <p:nvSpPr>
          <p:cNvPr id="307" name="Google Shape;307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3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8AB075-5CA8-BA02-DE7A-772E69703A9E}"/>
                  </a:ext>
                </a:extLst>
              </p:cNvPr>
              <p:cNvSpPr txBox="1"/>
              <p:nvPr/>
            </p:nvSpPr>
            <p:spPr>
              <a:xfrm>
                <a:off x="2402072" y="2378240"/>
                <a:ext cx="4585716" cy="104374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⇒ </m:t>
                      </m:r>
                      <m:d>
                        <m:dPr>
                          <m:begChr m:val="|"/>
                          <m:endChr m:val="|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𝐶𝑃</m:t>
                              </m:r>
                            </m:e>
                          </m:acc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pt-BR" sz="2800" b="0" i="1" dirty="0"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e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E8AB075-5CA8-BA02-DE7A-772E69703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2072" y="2378240"/>
                <a:ext cx="4585716" cy="10437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09369B-9694-8C0F-1342-8B2CD7535BA5}"/>
                  </a:ext>
                </a:extLst>
              </p:cNvPr>
              <p:cNvSpPr txBox="1"/>
              <p:nvPr/>
            </p:nvSpPr>
            <p:spPr>
              <a:xfrm>
                <a:off x="2326057" y="4424506"/>
                <a:ext cx="458758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pt-B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sSup>
                        <m:sSup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E09369B-9694-8C0F-1342-8B2CD7535B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057" y="4424506"/>
                <a:ext cx="4587586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4E2C68-CBB1-D7EB-3804-58DB0B055035}"/>
                  </a:ext>
                </a:extLst>
              </p:cNvPr>
              <p:cNvSpPr txBox="1"/>
              <p:nvPr/>
            </p:nvSpPr>
            <p:spPr>
              <a:xfrm>
                <a:off x="695741" y="1389188"/>
                <a:ext cx="7848217" cy="6731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8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2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24E2C68-CBB1-D7EB-3804-58DB0B055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41" y="1389188"/>
                <a:ext cx="7848217" cy="673133"/>
              </a:xfrm>
              <a:prstGeom prst="rect">
                <a:avLst/>
              </a:prstGeom>
              <a:blipFill>
                <a:blip r:embed="rId5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AFC54F7-9796-AECE-B071-65A8B92F4A26}"/>
              </a:ext>
            </a:extLst>
          </p:cNvPr>
          <p:cNvSpPr txBox="1"/>
          <p:nvPr/>
        </p:nvSpPr>
        <p:spPr>
          <a:xfrm>
            <a:off x="474900" y="2500003"/>
            <a:ext cx="45875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/>
            <a:r>
              <a:rPr lang="pt-BR" sz="2000" dirty="0"/>
              <a:t>Se </a:t>
            </a:r>
            <a:r>
              <a:rPr lang="pt-BR" sz="2000" dirty="0" err="1"/>
              <a:t>P</a:t>
            </a:r>
            <a:r>
              <a:rPr lang="pt-BR" sz="2000" dirty="0"/>
              <a:t> ∈ superfície esférica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087A70-B183-91CB-D214-726CD9EEBD7F}"/>
              </a:ext>
            </a:extLst>
          </p:cNvPr>
          <p:cNvSpPr txBox="1"/>
          <p:nvPr/>
        </p:nvSpPr>
        <p:spPr>
          <a:xfrm>
            <a:off x="474900" y="3916188"/>
            <a:ext cx="70377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00" dirty="0"/>
              <a:t>Assim a equação da esfera na forma vetorial é: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1584C-2185-D6A7-E1E1-A5A00B96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Revisão de Geometrias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9C8E8-3753-92F3-E836-83B031DC3D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8DE180-1331-EED7-5169-3CF4C29BF428}"/>
                  </a:ext>
                </a:extLst>
              </p:cNvPr>
              <p:cNvSpPr txBox="1"/>
              <p:nvPr/>
            </p:nvSpPr>
            <p:spPr>
              <a:xfrm>
                <a:off x="237506" y="1454571"/>
                <a:ext cx="8540734" cy="28223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⃗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pt-BR" sz="280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pt-BR" sz="2800" b="0" i="1" dirty="0">
                  <a:latin typeface="Cambria Math" panose="02040503050406030204" pitchFamily="18" charset="0"/>
                </a:endParaRPr>
              </a:p>
              <a:p>
                <a:pPr lvl="0"/>
                <a:endParaRPr lang="pt-BR" sz="2800" b="0" i="1" dirty="0"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pt-BR" sz="2800" b="0" i="1" dirty="0">
                  <a:latin typeface="Cambria Math" panose="02040503050406030204" pitchFamily="18" charset="0"/>
                </a:endParaRPr>
              </a:p>
              <a:p>
                <a:pPr lvl="0"/>
                <a:endParaRPr lang="pt-BR" sz="2800" i="1" dirty="0">
                  <a:latin typeface="Cambria Math" panose="02040503050406030204" pitchFamily="18" charset="0"/>
                </a:endParaRPr>
              </a:p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lang="pt-BR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pt-BR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sz="28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sz="280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  <m:sup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 sz="2800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pt-BR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pt-BR" sz="2800" dirty="0"/>
                  <a:t>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pt-BR" sz="28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pt-BR" sz="2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b>
                        </m:sSub>
                      </m:e>
                    </m:d>
                    <m:r>
                      <a:rPr lang="pt-BR" sz="28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pt-BR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pt-BR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sz="2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endParaRPr lang="pt-BR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8DE180-1331-EED7-5169-3CF4C29BF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06" y="1454571"/>
                <a:ext cx="8540734" cy="2822376"/>
              </a:xfrm>
              <a:prstGeom prst="rect">
                <a:avLst/>
              </a:prstGeom>
              <a:blipFill>
                <a:blip r:embed="rId2"/>
                <a:stretch>
                  <a:fillRect t="-2691" b="-358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8490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48" name="Google Shape;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00" y="152400"/>
            <a:ext cx="7434584" cy="541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6" name="Straight Connector 1035">
            <a:extLst>
              <a:ext uri="{FF2B5EF4-FFF2-40B4-BE49-F238E27FC236}">
                <a16:creationId xmlns:a16="http://schemas.microsoft.com/office/drawing/2014/main" id="{3375638C-B267-03B3-46AE-0DEC706C04B4}"/>
              </a:ext>
            </a:extLst>
          </p:cNvPr>
          <p:cNvCxnSpPr>
            <a:cxnSpLocks/>
          </p:cNvCxnSpPr>
          <p:nvPr/>
        </p:nvCxnSpPr>
        <p:spPr>
          <a:xfrm flipV="1">
            <a:off x="4350731" y="1220643"/>
            <a:ext cx="3059453" cy="1611930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568E4DF-749B-311E-075F-2D9EA21129DB}"/>
              </a:ext>
            </a:extLst>
          </p:cNvPr>
          <p:cNvGrpSpPr/>
          <p:nvPr/>
        </p:nvGrpSpPr>
        <p:grpSpPr>
          <a:xfrm>
            <a:off x="344613" y="650448"/>
            <a:ext cx="3656733" cy="2224730"/>
            <a:chOff x="344613" y="650448"/>
            <a:chExt cx="3656733" cy="222473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56BA86E-04BC-5C46-B3B1-8E0F6D7F09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4613" y="650448"/>
              <a:ext cx="3656733" cy="1950736"/>
            </a:xfrm>
            <a:prstGeom prst="line">
              <a:avLst/>
            </a:prstGeom>
            <a:ln w="28575">
              <a:solidFill>
                <a:schemeClr val="bg2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8196E64-F7EE-50D4-2297-48CA75D9CB02}"/>
                </a:ext>
              </a:extLst>
            </p:cNvPr>
            <p:cNvSpPr txBox="1"/>
            <p:nvPr/>
          </p:nvSpPr>
          <p:spPr>
            <a:xfrm>
              <a:off x="412958" y="2505846"/>
              <a:ext cx="4312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800" dirty="0" err="1"/>
                <a:t>r</a:t>
              </a:r>
              <a:endParaRPr lang="pt-BR" sz="1800" dirty="0"/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6B23DF-723F-51F9-FFF2-B9041E0AB056}"/>
              </a:ext>
            </a:extLst>
          </p:cNvPr>
          <p:cNvCxnSpPr>
            <a:cxnSpLocks/>
          </p:cNvCxnSpPr>
          <p:nvPr/>
        </p:nvCxnSpPr>
        <p:spPr>
          <a:xfrm flipV="1">
            <a:off x="2405058" y="567007"/>
            <a:ext cx="1749676" cy="933389"/>
          </a:xfrm>
          <a:prstGeom prst="line">
            <a:avLst/>
          </a:prstGeom>
          <a:ln w="762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7B2DFDD-5E2A-F959-39E3-43A394C46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031EE6-E716-10B4-1E3A-12704E9749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</a:t>
            </a:fld>
            <a:endParaRPr lang="pt-BR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5308B19-F45B-BE8D-A252-255CC1B0D26F}"/>
              </a:ext>
            </a:extLst>
          </p:cNvPr>
          <p:cNvGrpSpPr/>
          <p:nvPr/>
        </p:nvGrpSpPr>
        <p:grpSpPr>
          <a:xfrm>
            <a:off x="1188906" y="1364449"/>
            <a:ext cx="1189349" cy="787878"/>
            <a:chOff x="1188906" y="1364449"/>
            <a:chExt cx="1189349" cy="787878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968BF00-9241-CBDA-DB5F-82F634E694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8906" y="1517852"/>
              <a:ext cx="1189349" cy="634475"/>
            </a:xfrm>
            <a:prstGeom prst="line">
              <a:avLst/>
            </a:prstGeom>
            <a:ln w="28575">
              <a:solidFill>
                <a:schemeClr val="accent2">
                  <a:lumMod val="50000"/>
                </a:schemeClr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2B923FA-D5BA-3A30-CB8C-C22F67EC89BD}"/>
                    </a:ext>
                  </a:extLst>
                </p:cNvPr>
                <p:cNvSpPr txBox="1"/>
                <p:nvPr/>
              </p:nvSpPr>
              <p:spPr>
                <a:xfrm rot="19903260">
                  <a:off x="1415865" y="1364449"/>
                  <a:ext cx="552096" cy="5162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acc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C2B923FA-D5BA-3A30-CB8C-C22F67EC89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903260">
                  <a:off x="1415865" y="1364449"/>
                  <a:ext cx="552096" cy="516232"/>
                </a:xfrm>
                <a:prstGeom prst="rect">
                  <a:avLst/>
                </a:prstGeom>
                <a:blipFill>
                  <a:blip r:embed="rId3"/>
                  <a:stretch>
                    <a:fillRect t="-3509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555EDA6-F085-FF49-9BAF-6206EB2AD763}"/>
              </a:ext>
            </a:extLst>
          </p:cNvPr>
          <p:cNvGrpSpPr/>
          <p:nvPr/>
        </p:nvGrpSpPr>
        <p:grpSpPr>
          <a:xfrm>
            <a:off x="1110039" y="2079175"/>
            <a:ext cx="304038" cy="467148"/>
            <a:chOff x="1713357" y="2267712"/>
            <a:chExt cx="304038" cy="46714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C5819B9-BB77-FCA6-029D-741F357D35D9}"/>
                </a:ext>
              </a:extLst>
            </p:cNvPr>
            <p:cNvSpPr/>
            <p:nvPr/>
          </p:nvSpPr>
          <p:spPr>
            <a:xfrm>
              <a:off x="1719072" y="2267712"/>
              <a:ext cx="146304" cy="146304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653C51-8D72-BD98-77A5-DEB82DD2CE09}"/>
                </a:ext>
              </a:extLst>
            </p:cNvPr>
            <p:cNvSpPr txBox="1"/>
            <p:nvPr/>
          </p:nvSpPr>
          <p:spPr>
            <a:xfrm>
              <a:off x="1713357" y="2365528"/>
              <a:ext cx="3040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800" dirty="0"/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03FEEB4-63C6-FBE9-C116-8953A7F4F464}"/>
              </a:ext>
            </a:extLst>
          </p:cNvPr>
          <p:cNvGrpSpPr/>
          <p:nvPr/>
        </p:nvGrpSpPr>
        <p:grpSpPr>
          <a:xfrm>
            <a:off x="2960556" y="709884"/>
            <a:ext cx="377190" cy="464547"/>
            <a:chOff x="3563874" y="898421"/>
            <a:chExt cx="377190" cy="46454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D745F3-373C-34A0-4F01-EF51E4AFA568}"/>
                </a:ext>
              </a:extLst>
            </p:cNvPr>
            <p:cNvSpPr txBox="1"/>
            <p:nvPr/>
          </p:nvSpPr>
          <p:spPr>
            <a:xfrm>
              <a:off x="3563874" y="898421"/>
              <a:ext cx="3771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800" noProof="1"/>
                <a:t>P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8EFD952-60C1-074D-CE82-01D08710FD70}"/>
                </a:ext>
              </a:extLst>
            </p:cNvPr>
            <p:cNvSpPr/>
            <p:nvPr/>
          </p:nvSpPr>
          <p:spPr>
            <a:xfrm>
              <a:off x="3707050" y="1216664"/>
              <a:ext cx="146304" cy="1463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B31755F-0C3C-9878-1C06-C4D65375F5A5}"/>
              </a:ext>
            </a:extLst>
          </p:cNvPr>
          <p:cNvGrpSpPr/>
          <p:nvPr/>
        </p:nvGrpSpPr>
        <p:grpSpPr>
          <a:xfrm>
            <a:off x="6512382" y="938049"/>
            <a:ext cx="1749676" cy="1749676"/>
            <a:chOff x="5891753" y="1216664"/>
            <a:chExt cx="2196445" cy="2196445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6B8494E-F301-426D-2BDE-A530BF3ADC06}"/>
                </a:ext>
              </a:extLst>
            </p:cNvPr>
            <p:cNvSpPr/>
            <p:nvPr/>
          </p:nvSpPr>
          <p:spPr>
            <a:xfrm>
              <a:off x="5891753" y="1216664"/>
              <a:ext cx="2196445" cy="219644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56AE3B7-77B4-CEC2-CD5F-B4D2DC648EEF}"/>
                </a:ext>
              </a:extLst>
            </p:cNvPr>
            <p:cNvSpPr/>
            <p:nvPr/>
          </p:nvSpPr>
          <p:spPr>
            <a:xfrm>
              <a:off x="5891753" y="2026764"/>
              <a:ext cx="2196445" cy="576246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70E75F-F823-A3D8-51B1-582FE5739F21}"/>
              </a:ext>
            </a:extLst>
          </p:cNvPr>
          <p:cNvGrpSpPr/>
          <p:nvPr/>
        </p:nvGrpSpPr>
        <p:grpSpPr>
          <a:xfrm>
            <a:off x="6932619" y="955216"/>
            <a:ext cx="377190" cy="464547"/>
            <a:chOff x="3563874" y="898421"/>
            <a:chExt cx="377190" cy="46454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A5D1BE6-06D6-1C53-C87C-8EBD3C929952}"/>
                </a:ext>
              </a:extLst>
            </p:cNvPr>
            <p:cNvSpPr txBox="1"/>
            <p:nvPr/>
          </p:nvSpPr>
          <p:spPr>
            <a:xfrm>
              <a:off x="3563874" y="898421"/>
              <a:ext cx="3771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800" noProof="1"/>
                <a:t>P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92E7899-5BCC-0228-1BB4-2B159983D9F5}"/>
                </a:ext>
              </a:extLst>
            </p:cNvPr>
            <p:cNvSpPr/>
            <p:nvPr/>
          </p:nvSpPr>
          <p:spPr>
            <a:xfrm>
              <a:off x="3707050" y="1216664"/>
              <a:ext cx="146304" cy="1463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32" name="Group 1031">
            <a:extLst>
              <a:ext uri="{FF2B5EF4-FFF2-40B4-BE49-F238E27FC236}">
                <a16:creationId xmlns:a16="http://schemas.microsoft.com/office/drawing/2014/main" id="{4E03399B-B616-8095-6109-116237094A6C}"/>
              </a:ext>
            </a:extLst>
          </p:cNvPr>
          <p:cNvGrpSpPr/>
          <p:nvPr/>
        </p:nvGrpSpPr>
        <p:grpSpPr>
          <a:xfrm>
            <a:off x="7341319" y="1756219"/>
            <a:ext cx="462611" cy="307777"/>
            <a:chOff x="7341319" y="1756219"/>
            <a:chExt cx="462611" cy="307777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1CE09B5-5F90-938B-511A-5C623EFC9BC4}"/>
                </a:ext>
              </a:extLst>
            </p:cNvPr>
            <p:cNvSpPr txBox="1"/>
            <p:nvPr/>
          </p:nvSpPr>
          <p:spPr>
            <a:xfrm>
              <a:off x="7372654" y="1756219"/>
              <a:ext cx="43127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/>
                <a:t>C</a:t>
              </a:r>
              <a:endParaRPr lang="pt-BR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E2D2DE7-E369-6B34-B6A9-B8CED77D99D4}"/>
                </a:ext>
              </a:extLst>
            </p:cNvPr>
            <p:cNvSpPr/>
            <p:nvPr/>
          </p:nvSpPr>
          <p:spPr>
            <a:xfrm>
              <a:off x="7341319" y="1765227"/>
              <a:ext cx="104096" cy="104096"/>
            </a:xfrm>
            <a:prstGeom prst="ellipse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76D65B6-35DA-3D04-720E-4EA0F9A72EFD}"/>
                  </a:ext>
                </a:extLst>
              </p:cNvPr>
              <p:cNvSpPr txBox="1"/>
              <p:nvPr/>
            </p:nvSpPr>
            <p:spPr>
              <a:xfrm>
                <a:off x="237506" y="2967548"/>
                <a:ext cx="8711422" cy="11501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m:rPr>
                          <m:nor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existe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z="32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pt-BR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pt-BR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t-BR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tal</m:t>
                      </m:r>
                      <m:r>
                        <m:rPr>
                          <m:nor/>
                        </m:rPr>
                        <a:rPr lang="pt-BR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t-BR" sz="32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que</m:t>
                      </m:r>
                    </m:oMath>
                  </m:oMathPara>
                </a14:m>
                <a:endParaRPr lang="pt-BR" sz="32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𝑡</m:t>
                      </m:r>
                      <m:acc>
                        <m:accPr>
                          <m:chr m:val="⃗"/>
                          <m:ctrlPr>
                            <a:rPr lang="pt-BR" sz="3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</m:oMath>
                  </m:oMathPara>
                </a14:m>
                <a:endParaRPr lang="pt-BR" sz="32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76D65B6-35DA-3D04-720E-4EA0F9A72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506" y="2967548"/>
                <a:ext cx="8711422" cy="11501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EDAA1B2-0816-048E-AAC7-E8AC49A5D074}"/>
                  </a:ext>
                </a:extLst>
              </p:cNvPr>
              <p:cNvSpPr txBox="1"/>
              <p:nvPr/>
            </p:nvSpPr>
            <p:spPr>
              <a:xfrm>
                <a:off x="315001" y="4109970"/>
                <a:ext cx="7558474" cy="10515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m:rPr>
                          <m:nor/>
                        </m:rPr>
                        <a:rPr lang="pt-BR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pt-BR" sz="2400" b="0" i="0" smtClean="0">
                          <a:latin typeface="Cambria Math" panose="02040503050406030204" pitchFamily="18" charset="0"/>
                        </a:rPr>
                        <m:t>satisfaz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nor/>
                                </m:rPr>
                                <a:rPr lang="pt-BR" sz="2400" b="0" i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m:rPr>
                                  <m:nor/>
                                </m:rPr>
                                <a:rPr lang="pt-BR" sz="2400" b="0" i="0" smtClean="0">
                                  <a:latin typeface="Cambria Math" panose="02040503050406030204" pitchFamily="18" charset="0"/>
                                </a:rPr>
                                <m:t>Equa</m:t>
                              </m:r>
                              <m:r>
                                <m:rPr>
                                  <m:nor/>
                                </m:rPr>
                                <a:rPr lang="pt-BR" sz="2400" i="0">
                                  <a:latin typeface="Cambria Math" panose="02040503050406030204" pitchFamily="18" charset="0"/>
                                </a:rPr>
                                <m:t>ç</m:t>
                              </m:r>
                              <m:r>
                                <m:rPr>
                                  <m:nor/>
                                </m:rPr>
                                <a:rPr lang="pt-BR" sz="2400" i="0" smtClean="0">
                                  <a:latin typeface="Cambria Math" panose="02040503050406030204" pitchFamily="18" charset="0"/>
                                </a:rPr>
                                <m:t>ã</m:t>
                              </m:r>
                              <m:r>
                                <m:rPr>
                                  <m:nor/>
                                </m:rPr>
                                <a:rPr lang="pt-BR" sz="2400" b="0" i="0" smtClean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r>
                                <m:rPr>
                                  <m:nor/>
                                </m:rPr>
                                <a:rPr lang="pt-BR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pt-BR" sz="2400" b="0" i="0" smtClean="0">
                                  <a:latin typeface="Cambria Math" panose="02040503050406030204" pitchFamily="18" charset="0"/>
                                </a:rPr>
                                <m:t>da</m:t>
                              </m:r>
                              <m:r>
                                <m:rPr>
                                  <m:nor/>
                                </m:rPr>
                                <a:rPr lang="pt-BR" sz="2400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pt-BR" sz="2400" b="0" i="0" smtClean="0">
                                  <a:latin typeface="Cambria Math" panose="02040503050406030204" pitchFamily="18" charset="0"/>
                                </a:rPr>
                                <m:t>esfer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d>
                                <m:d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</m:d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pt-B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              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pt-BR" sz="2400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m:rPr>
                                  <m:nor/>
                                </m:rPr>
                                <a:rPr lang="pt-BR" sz="2400" i="0">
                                  <a:latin typeface="Cambria Math" panose="02040503050406030204" pitchFamily="18" charset="0"/>
                                </a:rPr>
                                <m:t>Equa</m:t>
                              </m:r>
                              <m:r>
                                <m:rPr>
                                  <m:nor/>
                                </m:rPr>
                                <a:rPr lang="pt-BR" sz="2400" i="0">
                                  <a:latin typeface="Cambria Math" panose="02040503050406030204" pitchFamily="18" charset="0"/>
                                </a:rPr>
                                <m:t>çã</m:t>
                              </m:r>
                              <m:r>
                                <m:rPr>
                                  <m:nor/>
                                </m:rPr>
                                <a:rPr lang="pt-BR" sz="2400" i="0">
                                  <a:latin typeface="Cambria Math" panose="02040503050406030204" pitchFamily="18" charset="0"/>
                                </a:rPr>
                                <m:t>o</m:t>
                              </m:r>
                              <m:r>
                                <m:rPr>
                                  <m:nor/>
                                </m:rPr>
                                <a:rPr lang="pt-BR" sz="24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pt-BR" sz="2400" i="0">
                                  <a:latin typeface="Cambria Math" panose="02040503050406030204" pitchFamily="18" charset="0"/>
                                </a:rPr>
                                <m:t>da</m:t>
                              </m:r>
                              <m:r>
                                <m:rPr>
                                  <m:nor/>
                                </m:rPr>
                                <a:rPr lang="pt-BR" sz="24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pt-BR" sz="2400" b="0" i="0" smtClean="0">
                                  <a:latin typeface="Cambria Math" panose="02040503050406030204" pitchFamily="18" charset="0"/>
                                </a:rPr>
                                <m:t>reta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acc>
                                <m:accPr>
                                  <m:chr m:val="⃗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acc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)∙(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acc>
                                <m:accPr>
                                  <m:chr m:val="⃗"/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acc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pt-BR" sz="2400" i="1"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sSup>
                                <m:sSup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eqArr>
                        </m:e>
                      </m:d>
                    </m:oMath>
                  </m:oMathPara>
                </a14:m>
                <a:endParaRPr lang="pt-BR" sz="24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EDAA1B2-0816-048E-AAC7-E8AC49A5D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001" y="4109970"/>
                <a:ext cx="7558474" cy="1051570"/>
              </a:xfrm>
              <a:prstGeom prst="rect">
                <a:avLst/>
              </a:prstGeom>
              <a:blipFill>
                <a:blip r:embed="rId5"/>
                <a:stretch>
                  <a:fillRect l="-4858" t="-202381" r="-10385" b="-29047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08A833DB-C1EE-03F7-5C38-F957F93F1AF2}"/>
              </a:ext>
            </a:extLst>
          </p:cNvPr>
          <p:cNvSpPr txBox="1"/>
          <p:nvPr/>
        </p:nvSpPr>
        <p:spPr>
          <a:xfrm>
            <a:off x="3929395" y="5238667"/>
            <a:ext cx="46024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Temos de verificar se o </a:t>
            </a:r>
            <a:r>
              <a:rPr lang="pt-BR" dirty="0" err="1"/>
              <a:t>t</a:t>
            </a:r>
            <a:r>
              <a:rPr lang="pt-BR" dirty="0"/>
              <a:t> existe nessas condições</a:t>
            </a:r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696C417A-BFC1-C20E-4DBF-BFC5F21B6CD3}"/>
              </a:ext>
            </a:extLst>
          </p:cNvPr>
          <p:cNvGrpSpPr/>
          <p:nvPr/>
        </p:nvGrpSpPr>
        <p:grpSpPr>
          <a:xfrm>
            <a:off x="7148947" y="1359601"/>
            <a:ext cx="357160" cy="452572"/>
            <a:chOff x="7148947" y="1359601"/>
            <a:chExt cx="357160" cy="452572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DE64D7B4-0B7F-8E06-7819-D9741F5ABE0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48947" y="1362613"/>
              <a:ext cx="244420" cy="449560"/>
            </a:xfrm>
            <a:prstGeom prst="line">
              <a:avLst/>
            </a:prstGeom>
            <a:ln w="12700">
              <a:solidFill>
                <a:srgbClr val="FFC000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1" name="TextBox 1030">
              <a:extLst>
                <a:ext uri="{FF2B5EF4-FFF2-40B4-BE49-F238E27FC236}">
                  <a16:creationId xmlns:a16="http://schemas.microsoft.com/office/drawing/2014/main" id="{C16176F4-D377-FAE4-8356-356D2905E14D}"/>
                </a:ext>
              </a:extLst>
            </p:cNvPr>
            <p:cNvSpPr txBox="1"/>
            <p:nvPr/>
          </p:nvSpPr>
          <p:spPr>
            <a:xfrm>
              <a:off x="7171272" y="1359601"/>
              <a:ext cx="33483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noProof="1"/>
                <a:t>R</a:t>
              </a:r>
            </a:p>
          </p:txBody>
        </p:sp>
      </p:grpSp>
      <p:cxnSp>
        <p:nvCxnSpPr>
          <p:cNvPr id="1035" name="Straight Connector 1034">
            <a:extLst>
              <a:ext uri="{FF2B5EF4-FFF2-40B4-BE49-F238E27FC236}">
                <a16:creationId xmlns:a16="http://schemas.microsoft.com/office/drawing/2014/main" id="{B33A2D5A-2C20-250D-B966-044CB211ECB4}"/>
              </a:ext>
            </a:extLst>
          </p:cNvPr>
          <p:cNvCxnSpPr>
            <a:cxnSpLocks/>
          </p:cNvCxnSpPr>
          <p:nvPr/>
        </p:nvCxnSpPr>
        <p:spPr>
          <a:xfrm flipV="1">
            <a:off x="5149878" y="1711325"/>
            <a:ext cx="1317597" cy="691998"/>
          </a:xfrm>
          <a:prstGeom prst="line">
            <a:avLst/>
          </a:prstGeom>
          <a:ln w="19050">
            <a:solidFill>
              <a:schemeClr val="accent3">
                <a:lumMod val="75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7C41555-AF8A-82B8-CD21-B1E9D0D824B4}"/>
              </a:ext>
            </a:extLst>
          </p:cNvPr>
          <p:cNvGrpSpPr/>
          <p:nvPr/>
        </p:nvGrpSpPr>
        <p:grpSpPr>
          <a:xfrm>
            <a:off x="5074463" y="2340864"/>
            <a:ext cx="304038" cy="467148"/>
            <a:chOff x="1713357" y="2267712"/>
            <a:chExt cx="304038" cy="467148"/>
          </a:xfrm>
          <a:solidFill>
            <a:schemeClr val="accent3"/>
          </a:solidFill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9808B6F-CDDE-41CE-7D53-9780A836CD1B}"/>
                </a:ext>
              </a:extLst>
            </p:cNvPr>
            <p:cNvSpPr/>
            <p:nvPr/>
          </p:nvSpPr>
          <p:spPr>
            <a:xfrm>
              <a:off x="1719072" y="2267712"/>
              <a:ext cx="146304" cy="1463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3EEF1F0-D974-5023-E86A-7CF3A897C2F7}"/>
                </a:ext>
              </a:extLst>
            </p:cNvPr>
            <p:cNvSpPr txBox="1"/>
            <p:nvPr/>
          </p:nvSpPr>
          <p:spPr>
            <a:xfrm>
              <a:off x="1713357" y="2365528"/>
              <a:ext cx="3040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800" dirty="0"/>
                <a:t>A</a:t>
              </a:r>
            </a:p>
          </p:txBody>
        </p:sp>
      </p:grp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B85172AE-7914-16BD-68CB-8548AAD18764}"/>
              </a:ext>
            </a:extLst>
          </p:cNvPr>
          <p:cNvGrpSpPr/>
          <p:nvPr/>
        </p:nvGrpSpPr>
        <p:grpSpPr>
          <a:xfrm>
            <a:off x="5163388" y="1817275"/>
            <a:ext cx="2223832" cy="750830"/>
            <a:chOff x="5163388" y="1817275"/>
            <a:chExt cx="2223832" cy="75083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7901580-A6A3-F4D8-D89E-ECC95320AC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63388" y="1817275"/>
              <a:ext cx="2223832" cy="587314"/>
            </a:xfrm>
            <a:prstGeom prst="line">
              <a:avLst/>
            </a:prstGeom>
            <a:ln w="28575">
              <a:solidFill>
                <a:schemeClr val="tx2">
                  <a:lumMod val="25000"/>
                </a:schemeClr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5802784A-D30E-E138-1AAD-331299F724B3}"/>
                    </a:ext>
                  </a:extLst>
                </p:cNvPr>
                <p:cNvSpPr txBox="1"/>
                <p:nvPr/>
              </p:nvSpPr>
              <p:spPr>
                <a:xfrm rot="20619099">
                  <a:off x="5954587" y="2106440"/>
                  <a:ext cx="552096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acc>
                      </m:oMath>
                    </m:oMathPara>
                  </a14:m>
                  <a:endParaRPr lang="pt-BR" sz="240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5802784A-D30E-E138-1AAD-331299F724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619099">
                  <a:off x="5954587" y="2106440"/>
                  <a:ext cx="552096" cy="461665"/>
                </a:xfrm>
                <a:prstGeom prst="rect">
                  <a:avLst/>
                </a:prstGeom>
                <a:blipFill>
                  <a:blip r:embed="rId6"/>
                  <a:stretch>
                    <a:fillRect t="-833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37" name="Straight Connector 1036">
            <a:extLst>
              <a:ext uri="{FF2B5EF4-FFF2-40B4-BE49-F238E27FC236}">
                <a16:creationId xmlns:a16="http://schemas.microsoft.com/office/drawing/2014/main" id="{C78A6A40-0E83-A754-8D87-D1832D920480}"/>
              </a:ext>
            </a:extLst>
          </p:cNvPr>
          <p:cNvCxnSpPr>
            <a:cxnSpLocks/>
          </p:cNvCxnSpPr>
          <p:nvPr/>
        </p:nvCxnSpPr>
        <p:spPr>
          <a:xfrm flipV="1">
            <a:off x="4392114" y="2437892"/>
            <a:ext cx="691249" cy="370120"/>
          </a:xfrm>
          <a:prstGeom prst="line">
            <a:avLst/>
          </a:prstGeom>
          <a:ln w="152400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Straight Connector 1037">
            <a:extLst>
              <a:ext uri="{FF2B5EF4-FFF2-40B4-BE49-F238E27FC236}">
                <a16:creationId xmlns:a16="http://schemas.microsoft.com/office/drawing/2014/main" id="{2BCB4387-B7D9-0ED2-A622-32934D958C63}"/>
              </a:ext>
            </a:extLst>
          </p:cNvPr>
          <p:cNvCxnSpPr>
            <a:cxnSpLocks/>
          </p:cNvCxnSpPr>
          <p:nvPr/>
        </p:nvCxnSpPr>
        <p:spPr>
          <a:xfrm flipV="1">
            <a:off x="4349554" y="2404714"/>
            <a:ext cx="812447" cy="428053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934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2000" fill="hold"/>
                                        <p:tgtEl>
                                          <p:spTgt spid="1035"/>
                                        </p:tgtEl>
                                      </p:cBhvr>
                                      <p:by x="205000" y="2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8" grpId="0"/>
      <p:bldP spid="6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55" name="Google Shape;55;p8"/>
          <p:cNvPicPr preferRelativeResize="0"/>
          <p:nvPr/>
        </p:nvPicPr>
        <p:blipFill rotWithShape="1">
          <a:blip r:embed="rId3">
            <a:alphaModFix/>
          </a:blip>
          <a:srcRect b="33260"/>
          <a:stretch/>
        </p:blipFill>
        <p:spPr>
          <a:xfrm>
            <a:off x="0" y="1347217"/>
            <a:ext cx="8619311" cy="3407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>
            <a:extLst>
              <a:ext uri="{FF2B5EF4-FFF2-40B4-BE49-F238E27FC236}">
                <a16:creationId xmlns:a16="http://schemas.microsoft.com/office/drawing/2014/main" id="{81CE09B5-5F90-938B-511A-5C623EFC9BC4}"/>
              </a:ext>
            </a:extLst>
          </p:cNvPr>
          <p:cNvSpPr txBox="1"/>
          <p:nvPr/>
        </p:nvSpPr>
        <p:spPr>
          <a:xfrm>
            <a:off x="7372654" y="1756219"/>
            <a:ext cx="4312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C</a:t>
            </a:r>
            <a:endParaRPr lang="pt-BR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F570385-6A22-FECD-1DF3-3EE63FA3FCB4}"/>
              </a:ext>
            </a:extLst>
          </p:cNvPr>
          <p:cNvCxnSpPr>
            <a:cxnSpLocks/>
          </p:cNvCxnSpPr>
          <p:nvPr/>
        </p:nvCxnSpPr>
        <p:spPr>
          <a:xfrm flipV="1">
            <a:off x="4477989" y="1136722"/>
            <a:ext cx="3066245" cy="1628106"/>
          </a:xfrm>
          <a:prstGeom prst="line">
            <a:avLst/>
          </a:prstGeom>
          <a:ln w="19050">
            <a:solidFill>
              <a:schemeClr val="accent4">
                <a:lumMod val="7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56BA86E-04BC-5C46-B3B1-8E0F6D7F09FE}"/>
              </a:ext>
            </a:extLst>
          </p:cNvPr>
          <p:cNvCxnSpPr>
            <a:cxnSpLocks/>
          </p:cNvCxnSpPr>
          <p:nvPr/>
        </p:nvCxnSpPr>
        <p:spPr>
          <a:xfrm flipV="1">
            <a:off x="344613" y="650448"/>
            <a:ext cx="3656733" cy="1950736"/>
          </a:xfrm>
          <a:prstGeom prst="line">
            <a:avLst/>
          </a:prstGeom>
          <a:ln w="28575">
            <a:solidFill>
              <a:schemeClr val="bg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6B23DF-723F-51F9-FFF2-B9041E0AB056}"/>
              </a:ext>
            </a:extLst>
          </p:cNvPr>
          <p:cNvCxnSpPr>
            <a:cxnSpLocks/>
          </p:cNvCxnSpPr>
          <p:nvPr/>
        </p:nvCxnSpPr>
        <p:spPr>
          <a:xfrm flipV="1">
            <a:off x="2405058" y="567007"/>
            <a:ext cx="1749676" cy="933389"/>
          </a:xfrm>
          <a:prstGeom prst="line">
            <a:avLst/>
          </a:prstGeom>
          <a:ln w="76200">
            <a:solidFill>
              <a:srgbClr val="FFC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7B2DFDD-5E2A-F959-39E3-43A394C46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031EE6-E716-10B4-1E3A-12704E9749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8</a:t>
            </a:fld>
            <a:endParaRPr lang="pt-BR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968BF00-9241-CBDA-DB5F-82F634E694A5}"/>
              </a:ext>
            </a:extLst>
          </p:cNvPr>
          <p:cNvCxnSpPr>
            <a:cxnSpLocks/>
          </p:cNvCxnSpPr>
          <p:nvPr/>
        </p:nvCxnSpPr>
        <p:spPr>
          <a:xfrm flipV="1">
            <a:off x="1188906" y="1517852"/>
            <a:ext cx="1189349" cy="634475"/>
          </a:xfrm>
          <a:prstGeom prst="line">
            <a:avLst/>
          </a:prstGeom>
          <a:ln w="28575">
            <a:solidFill>
              <a:schemeClr val="accent2">
                <a:lumMod val="50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B923FA-D5BA-3A30-CB8C-C22F67EC89BD}"/>
                  </a:ext>
                </a:extLst>
              </p:cNvPr>
              <p:cNvSpPr txBox="1"/>
              <p:nvPr/>
            </p:nvSpPr>
            <p:spPr>
              <a:xfrm rot="19903260">
                <a:off x="1415865" y="1364449"/>
                <a:ext cx="552096" cy="5162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2B923FA-D5BA-3A30-CB8C-C22F67EC89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903260">
                <a:off x="1415865" y="1364449"/>
                <a:ext cx="552096" cy="516232"/>
              </a:xfrm>
              <a:prstGeom prst="rect">
                <a:avLst/>
              </a:prstGeom>
              <a:blipFill>
                <a:blip r:embed="rId3"/>
                <a:stretch>
                  <a:fillRect t="-350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5555EDA6-F085-FF49-9BAF-6206EB2AD763}"/>
              </a:ext>
            </a:extLst>
          </p:cNvPr>
          <p:cNvGrpSpPr/>
          <p:nvPr/>
        </p:nvGrpSpPr>
        <p:grpSpPr>
          <a:xfrm>
            <a:off x="1110039" y="2079175"/>
            <a:ext cx="304038" cy="467148"/>
            <a:chOff x="1713357" y="2267712"/>
            <a:chExt cx="304038" cy="46714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C5819B9-BB77-FCA6-029D-741F357D35D9}"/>
                </a:ext>
              </a:extLst>
            </p:cNvPr>
            <p:cNvSpPr/>
            <p:nvPr/>
          </p:nvSpPr>
          <p:spPr>
            <a:xfrm>
              <a:off x="1719072" y="2267712"/>
              <a:ext cx="146304" cy="146304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D653C51-8D72-BD98-77A5-DEB82DD2CE09}"/>
                </a:ext>
              </a:extLst>
            </p:cNvPr>
            <p:cNvSpPr txBox="1"/>
            <p:nvPr/>
          </p:nvSpPr>
          <p:spPr>
            <a:xfrm>
              <a:off x="1713357" y="2365528"/>
              <a:ext cx="3040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800" dirty="0"/>
                <a:t>A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03FEEB4-63C6-FBE9-C116-8953A7F4F464}"/>
              </a:ext>
            </a:extLst>
          </p:cNvPr>
          <p:cNvGrpSpPr/>
          <p:nvPr/>
        </p:nvGrpSpPr>
        <p:grpSpPr>
          <a:xfrm>
            <a:off x="2960556" y="709884"/>
            <a:ext cx="377190" cy="464547"/>
            <a:chOff x="3563874" y="898421"/>
            <a:chExt cx="377190" cy="46454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D745F3-373C-34A0-4F01-EF51E4AFA568}"/>
                </a:ext>
              </a:extLst>
            </p:cNvPr>
            <p:cNvSpPr txBox="1"/>
            <p:nvPr/>
          </p:nvSpPr>
          <p:spPr>
            <a:xfrm>
              <a:off x="3563874" y="898421"/>
              <a:ext cx="3771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800" noProof="1"/>
                <a:t>P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8EFD952-60C1-074D-CE82-01D08710FD70}"/>
                </a:ext>
              </a:extLst>
            </p:cNvPr>
            <p:cNvSpPr/>
            <p:nvPr/>
          </p:nvSpPr>
          <p:spPr>
            <a:xfrm>
              <a:off x="3707050" y="1216664"/>
              <a:ext cx="146304" cy="1463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B31755F-0C3C-9878-1C06-C4D65375F5A5}"/>
              </a:ext>
            </a:extLst>
          </p:cNvPr>
          <p:cNvGrpSpPr/>
          <p:nvPr/>
        </p:nvGrpSpPr>
        <p:grpSpPr>
          <a:xfrm>
            <a:off x="6512382" y="938049"/>
            <a:ext cx="1749676" cy="1749676"/>
            <a:chOff x="5891753" y="1216664"/>
            <a:chExt cx="2196445" cy="2196445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6B8494E-F301-426D-2BDE-A530BF3ADC06}"/>
                </a:ext>
              </a:extLst>
            </p:cNvPr>
            <p:cNvSpPr/>
            <p:nvPr/>
          </p:nvSpPr>
          <p:spPr>
            <a:xfrm>
              <a:off x="5891753" y="1216664"/>
              <a:ext cx="2196445" cy="219644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056AE3B7-77B4-CEC2-CD5F-B4D2DC648EEF}"/>
                </a:ext>
              </a:extLst>
            </p:cNvPr>
            <p:cNvSpPr/>
            <p:nvPr/>
          </p:nvSpPr>
          <p:spPr>
            <a:xfrm>
              <a:off x="5891753" y="2026764"/>
              <a:ext cx="2196445" cy="576246"/>
            </a:xfrm>
            <a:prstGeom prst="ellipse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7C41555-AF8A-82B8-CD21-B1E9D0D824B4}"/>
              </a:ext>
            </a:extLst>
          </p:cNvPr>
          <p:cNvGrpSpPr/>
          <p:nvPr/>
        </p:nvGrpSpPr>
        <p:grpSpPr>
          <a:xfrm>
            <a:off x="5074463" y="2340864"/>
            <a:ext cx="304038" cy="467148"/>
            <a:chOff x="1713357" y="2267712"/>
            <a:chExt cx="304038" cy="467148"/>
          </a:xfrm>
          <a:solidFill>
            <a:schemeClr val="accent3"/>
          </a:solidFill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9808B6F-CDDE-41CE-7D53-9780A836CD1B}"/>
                </a:ext>
              </a:extLst>
            </p:cNvPr>
            <p:cNvSpPr/>
            <p:nvPr/>
          </p:nvSpPr>
          <p:spPr>
            <a:xfrm>
              <a:off x="1719072" y="2267712"/>
              <a:ext cx="146304" cy="1463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3EEF1F0-D974-5023-E86A-7CF3A897C2F7}"/>
                </a:ext>
              </a:extLst>
            </p:cNvPr>
            <p:cNvSpPr txBox="1"/>
            <p:nvPr/>
          </p:nvSpPr>
          <p:spPr>
            <a:xfrm>
              <a:off x="1713357" y="2365528"/>
              <a:ext cx="30403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800" dirty="0"/>
                <a:t>A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8196E64-F7EE-50D4-2297-48CA75D9CB02}"/>
              </a:ext>
            </a:extLst>
          </p:cNvPr>
          <p:cNvSpPr txBox="1"/>
          <p:nvPr/>
        </p:nvSpPr>
        <p:spPr>
          <a:xfrm>
            <a:off x="412958" y="2505846"/>
            <a:ext cx="431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 err="1"/>
              <a:t>r</a:t>
            </a:r>
            <a:endParaRPr lang="pt-BR" sz="180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70E75F-F823-A3D8-51B1-582FE5739F21}"/>
              </a:ext>
            </a:extLst>
          </p:cNvPr>
          <p:cNvGrpSpPr/>
          <p:nvPr/>
        </p:nvGrpSpPr>
        <p:grpSpPr>
          <a:xfrm>
            <a:off x="6932619" y="955216"/>
            <a:ext cx="377190" cy="464547"/>
            <a:chOff x="3563874" y="898421"/>
            <a:chExt cx="377190" cy="46454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A5D1BE6-06D6-1C53-C87C-8EBD3C929952}"/>
                </a:ext>
              </a:extLst>
            </p:cNvPr>
            <p:cNvSpPr txBox="1"/>
            <p:nvPr/>
          </p:nvSpPr>
          <p:spPr>
            <a:xfrm>
              <a:off x="3563874" y="898421"/>
              <a:ext cx="3771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800" noProof="1"/>
                <a:t>P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F92E7899-5BCC-0228-1BB4-2B159983D9F5}"/>
                </a:ext>
              </a:extLst>
            </p:cNvPr>
            <p:cNvSpPr/>
            <p:nvPr/>
          </p:nvSpPr>
          <p:spPr>
            <a:xfrm>
              <a:off x="3707050" y="1216664"/>
              <a:ext cx="146304" cy="146304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BE2D2DE7-E369-6B34-B6A9-B8CED77D99D4}"/>
              </a:ext>
            </a:extLst>
          </p:cNvPr>
          <p:cNvSpPr/>
          <p:nvPr/>
        </p:nvSpPr>
        <p:spPr>
          <a:xfrm>
            <a:off x="7341319" y="1765227"/>
            <a:ext cx="104096" cy="104096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802784A-D30E-E138-1AAD-331299F724B3}"/>
                  </a:ext>
                </a:extLst>
              </p:cNvPr>
              <p:cNvSpPr txBox="1"/>
              <p:nvPr/>
            </p:nvSpPr>
            <p:spPr>
              <a:xfrm rot="20619099">
                <a:off x="5954587" y="2106440"/>
                <a:ext cx="55209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802784A-D30E-E138-1AAD-331299F72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619099">
                <a:off x="5954587" y="2106440"/>
                <a:ext cx="552096" cy="461665"/>
              </a:xfrm>
              <a:prstGeom prst="rect">
                <a:avLst/>
              </a:prstGeom>
              <a:blipFill>
                <a:blip r:embed="rId4"/>
                <a:stretch>
                  <a:fillRect t="-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3B18B6-C00A-44AF-E92C-D675BF9C43BA}"/>
                  </a:ext>
                </a:extLst>
              </p:cNvPr>
              <p:cNvSpPr txBox="1"/>
              <p:nvPr/>
            </p:nvSpPr>
            <p:spPr>
              <a:xfrm>
                <a:off x="73338" y="2888599"/>
                <a:ext cx="8899974" cy="20069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6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acc>
                            <m:accPr>
                              <m:chr m:val="⃗"/>
                              <m:ctrlPr>
                                <a:rPr lang="pt-BR" sz="3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3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⃗"/>
                              <m:ctrlPr>
                                <a:rPr lang="pt-BR" sz="3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3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</m:d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600" i="1">
                              <a:latin typeface="Cambria Math" panose="02040503050406030204" pitchFamily="18" charset="0"/>
                            </a:rPr>
                            <m:t>𝑡</m:t>
                          </m:r>
                          <m:acc>
                            <m:accPr>
                              <m:chr m:val="⃗"/>
                              <m:ctrlPr>
                                <a:rPr lang="pt-BR" sz="3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3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  <m:r>
                            <a:rPr lang="pt-BR" sz="3600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⃗"/>
                              <m:ctrlPr>
                                <a:rPr lang="pt-BR" sz="3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3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</m:d>
                      <m:r>
                        <a:rPr lang="pt-BR" sz="3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3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pt-BR" sz="3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3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  <m:r>
                            <a:rPr lang="pt-BR" sz="3600" i="1">
                              <a:latin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pt-BR" sz="3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3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+2</m:t>
                      </m:r>
                      <m:d>
                        <m:dPr>
                          <m:ctrlPr>
                            <a:rPr lang="pt-BR" sz="36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pt-BR" sz="3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3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  <m:r>
                            <a:rPr lang="pt-BR" sz="3600" i="1">
                              <a:latin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pt-BR" sz="3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36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</m:d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lang="pt-BR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pt-BR" sz="3600" i="1">
                          <a:latin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pt-BR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pt-BR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pt-BR" sz="36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sz="3600" dirty="0"/>
              </a:p>
              <a:p>
                <a:endParaRPr lang="pt-BR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3B18B6-C00A-44AF-E92C-D675BF9C43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8" y="2888599"/>
                <a:ext cx="8899974" cy="2006960"/>
              </a:xfrm>
              <a:prstGeom prst="rect">
                <a:avLst/>
              </a:prstGeom>
              <a:blipFill>
                <a:blip r:embed="rId5"/>
                <a:stretch>
                  <a:fillRect t="-754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8AD3064-75E3-1DE7-DBD5-F8C9EB9E9C53}"/>
              </a:ext>
            </a:extLst>
          </p:cNvPr>
          <p:cNvGrpSpPr/>
          <p:nvPr/>
        </p:nvGrpSpPr>
        <p:grpSpPr>
          <a:xfrm>
            <a:off x="1188907" y="4329478"/>
            <a:ext cx="823208" cy="617620"/>
            <a:chOff x="775536" y="2906511"/>
            <a:chExt cx="987279" cy="6176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558A2E6-9ABD-2549-712A-178339D67A6C}"/>
                </a:ext>
              </a:extLst>
            </p:cNvPr>
            <p:cNvSpPr txBox="1"/>
            <p:nvPr/>
          </p:nvSpPr>
          <p:spPr>
            <a:xfrm>
              <a:off x="1092464" y="3154799"/>
              <a:ext cx="5845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800" dirty="0"/>
                <a:t>a</a:t>
              </a:r>
            </a:p>
          </p:txBody>
        </p:sp>
        <p:sp>
          <p:nvSpPr>
            <p:cNvPr id="13" name="Left Brace 12">
              <a:extLst>
                <a:ext uri="{FF2B5EF4-FFF2-40B4-BE49-F238E27FC236}">
                  <a16:creationId xmlns:a16="http://schemas.microsoft.com/office/drawing/2014/main" id="{DE8F8476-A917-60FB-46ED-C041FDC12363}"/>
                </a:ext>
              </a:extLst>
            </p:cNvPr>
            <p:cNvSpPr/>
            <p:nvPr/>
          </p:nvSpPr>
          <p:spPr>
            <a:xfrm rot="16200000">
              <a:off x="1108920" y="2573127"/>
              <a:ext cx="320511" cy="987279"/>
            </a:xfrm>
            <a:prstGeom prst="leftBrac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0EB3033-3E0C-6800-C5B2-ED7422C321FE}"/>
              </a:ext>
            </a:extLst>
          </p:cNvPr>
          <p:cNvGrpSpPr/>
          <p:nvPr/>
        </p:nvGrpSpPr>
        <p:grpSpPr>
          <a:xfrm>
            <a:off x="3250035" y="4329478"/>
            <a:ext cx="1383670" cy="629812"/>
            <a:chOff x="775536" y="2906511"/>
            <a:chExt cx="987279" cy="62981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BC104B-9352-C917-8C5C-F4F6075924BA}"/>
                </a:ext>
              </a:extLst>
            </p:cNvPr>
            <p:cNvSpPr txBox="1"/>
            <p:nvPr/>
          </p:nvSpPr>
          <p:spPr>
            <a:xfrm>
              <a:off x="1164288" y="3166991"/>
              <a:ext cx="5158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800" dirty="0" err="1"/>
                <a:t>b</a:t>
              </a:r>
              <a:endParaRPr lang="pt-BR" sz="1800" dirty="0"/>
            </a:p>
          </p:txBody>
        </p:sp>
        <p:sp>
          <p:nvSpPr>
            <p:cNvPr id="20" name="Left Brace 19">
              <a:extLst>
                <a:ext uri="{FF2B5EF4-FFF2-40B4-BE49-F238E27FC236}">
                  <a16:creationId xmlns:a16="http://schemas.microsoft.com/office/drawing/2014/main" id="{7AEA72CF-3461-4B15-9985-1220A8CA3507}"/>
                </a:ext>
              </a:extLst>
            </p:cNvPr>
            <p:cNvSpPr/>
            <p:nvPr/>
          </p:nvSpPr>
          <p:spPr>
            <a:xfrm rot="16200000">
              <a:off x="1108920" y="2573127"/>
              <a:ext cx="320511" cy="987279"/>
            </a:xfrm>
            <a:prstGeom prst="leftBrac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603FF8C-9E0B-122F-986D-48D9198D5DFD}"/>
              </a:ext>
            </a:extLst>
          </p:cNvPr>
          <p:cNvGrpSpPr/>
          <p:nvPr/>
        </p:nvGrpSpPr>
        <p:grpSpPr>
          <a:xfrm>
            <a:off x="5474208" y="4329477"/>
            <a:ext cx="1747891" cy="617620"/>
            <a:chOff x="775536" y="2906511"/>
            <a:chExt cx="987279" cy="617620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B88D93C-4D13-5C16-88EA-22912CB9A253}"/>
                </a:ext>
              </a:extLst>
            </p:cNvPr>
            <p:cNvSpPr txBox="1"/>
            <p:nvPr/>
          </p:nvSpPr>
          <p:spPr>
            <a:xfrm>
              <a:off x="1187550" y="3154799"/>
              <a:ext cx="4773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800" dirty="0" err="1"/>
                <a:t>c</a:t>
              </a:r>
              <a:endParaRPr lang="pt-BR" sz="1800" dirty="0"/>
            </a:p>
          </p:txBody>
        </p:sp>
        <p:sp>
          <p:nvSpPr>
            <p:cNvPr id="31" name="Left Brace 30">
              <a:extLst>
                <a:ext uri="{FF2B5EF4-FFF2-40B4-BE49-F238E27FC236}">
                  <a16:creationId xmlns:a16="http://schemas.microsoft.com/office/drawing/2014/main" id="{60680978-DFF0-05BC-187C-20A8502D666E}"/>
                </a:ext>
              </a:extLst>
            </p:cNvPr>
            <p:cNvSpPr/>
            <p:nvPr/>
          </p:nvSpPr>
          <p:spPr>
            <a:xfrm rot="16200000">
              <a:off x="1108920" y="2573127"/>
              <a:ext cx="320511" cy="987279"/>
            </a:xfrm>
            <a:prstGeom prst="leftBrac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B8168B-D2EA-8CA8-AD70-EF047CD0695A}"/>
                  </a:ext>
                </a:extLst>
              </p:cNvPr>
              <p:cNvSpPr txBox="1"/>
              <p:nvPr/>
            </p:nvSpPr>
            <p:spPr>
              <a:xfrm>
                <a:off x="2222711" y="5032013"/>
                <a:ext cx="459028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𝑎𝑡</m:t>
                          </m:r>
                        </m:e>
                        <m:sup>
                          <m:r>
                            <a:rPr lang="pt-BR" sz="32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320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𝑏𝑡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pt-BR" sz="3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𝑜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0B8168B-D2EA-8CA8-AD70-EF047CD069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711" y="5032013"/>
                <a:ext cx="4590288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0E365B4-86B9-FAE1-9F6A-75880BD54FB2}"/>
              </a:ext>
            </a:extLst>
          </p:cNvPr>
          <p:cNvCxnSpPr>
            <a:cxnSpLocks/>
          </p:cNvCxnSpPr>
          <p:nvPr/>
        </p:nvCxnSpPr>
        <p:spPr>
          <a:xfrm flipV="1">
            <a:off x="5153330" y="1348033"/>
            <a:ext cx="1992188" cy="1057806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7901580-A6A3-F4D8-D89E-ECC95320ACD5}"/>
              </a:ext>
            </a:extLst>
          </p:cNvPr>
          <p:cNvCxnSpPr>
            <a:cxnSpLocks/>
          </p:cNvCxnSpPr>
          <p:nvPr/>
        </p:nvCxnSpPr>
        <p:spPr>
          <a:xfrm flipH="1">
            <a:off x="5163388" y="1817275"/>
            <a:ext cx="2223832" cy="587314"/>
          </a:xfrm>
          <a:prstGeom prst="line">
            <a:avLst/>
          </a:prstGeom>
          <a:ln w="28575">
            <a:solidFill>
              <a:schemeClr val="tx2">
                <a:lumMod val="25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D803931-ADCB-CC99-6DEE-48830259364D}"/>
              </a:ext>
            </a:extLst>
          </p:cNvPr>
          <p:cNvGrpSpPr/>
          <p:nvPr/>
        </p:nvGrpSpPr>
        <p:grpSpPr>
          <a:xfrm>
            <a:off x="7148947" y="1359601"/>
            <a:ext cx="357160" cy="452572"/>
            <a:chOff x="7148947" y="1359601"/>
            <a:chExt cx="357160" cy="452572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6F5EE6A-2311-5A05-A5DC-03D8170F83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48947" y="1362613"/>
              <a:ext cx="244420" cy="449560"/>
            </a:xfrm>
            <a:prstGeom prst="line">
              <a:avLst/>
            </a:prstGeom>
            <a:ln w="12700">
              <a:solidFill>
                <a:srgbClr val="FFC000"/>
              </a:solidFill>
              <a:prstDash val="solid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61DAD76-71EC-937D-C018-C138917D167F}"/>
                </a:ext>
              </a:extLst>
            </p:cNvPr>
            <p:cNvSpPr txBox="1"/>
            <p:nvPr/>
          </p:nvSpPr>
          <p:spPr>
            <a:xfrm>
              <a:off x="7171272" y="1359601"/>
              <a:ext cx="33483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200" noProof="1"/>
                <a:t>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6445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62" name="Google Shape;6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00" y="152400"/>
            <a:ext cx="7184037" cy="541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543</Words>
  <Application>Microsoft Macintosh PowerPoint</Application>
  <PresentationFormat>On-screen Show (16:10)</PresentationFormat>
  <Paragraphs>173</Paragraphs>
  <Slides>25</Slides>
  <Notes>24</Notes>
  <HiddenSlides>11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Cambria Math</vt:lpstr>
      <vt:lpstr>Verdana</vt:lpstr>
      <vt:lpstr>Personalizar design</vt:lpstr>
      <vt:lpstr>PowerPoint Presentation</vt:lpstr>
      <vt:lpstr>PowerPoint Presentation</vt:lpstr>
      <vt:lpstr>Revisão de Geometria</vt:lpstr>
      <vt:lpstr>Revisão de Geometrias</vt:lpstr>
      <vt:lpstr>PowerPoint Presentation</vt:lpstr>
      <vt:lpstr>Reta</vt:lpstr>
      <vt:lpstr>PowerPoint Presentation</vt:lpstr>
      <vt:lpstr>Reta</vt:lpstr>
      <vt:lpstr>PowerPoint Presentation</vt:lpstr>
      <vt:lpstr>PowerPoint Presentation</vt:lpstr>
      <vt:lpstr>PowerPoint Presentation</vt:lpstr>
      <vt:lpstr>Vetor Normal</vt:lpstr>
      <vt:lpstr>PowerPoint Presentation</vt:lpstr>
      <vt:lpstr>PowerPoint Presentation</vt:lpstr>
      <vt:lpstr>PowerPoint Presentation</vt:lpstr>
      <vt:lpstr>Plano Tangente</vt:lpstr>
      <vt:lpstr>Plano Tangente</vt:lpstr>
      <vt:lpstr>PowerPoint Presentation</vt:lpstr>
      <vt:lpstr>Derivação Implícita</vt:lpstr>
      <vt:lpstr>Exemplo para esfera</vt:lpstr>
      <vt:lpstr>PowerPoint Presentation</vt:lpstr>
      <vt:lpstr>Calculando pelo Gradiente</vt:lpstr>
      <vt:lpstr>Calculando o gradiente de um ponto na esfera</vt:lpstr>
      <vt:lpstr>Normal da esfera pelo gradiente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15</cp:revision>
  <dcterms:modified xsi:type="dcterms:W3CDTF">2023-05-23T01:34:02Z</dcterms:modified>
</cp:coreProperties>
</file>